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2E0"/>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364" autoAdjust="0"/>
  </p:normalViewPr>
  <p:slideViewPr>
    <p:cSldViewPr snapToGrid="0">
      <p:cViewPr varScale="1">
        <p:scale>
          <a:sx n="68" d="100"/>
          <a:sy n="68" d="100"/>
        </p:scale>
        <p:origin x="66" y="2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começar desde o início de como eu construiria esse aplicativo. Eu iniciaria criando um aplicativo web Blazor com alguns dados. Talvez seja codificado diretamente e de forma fixa no código (</a:t>
            </a:r>
            <a:r>
              <a:rPr lang="en-US" dirty="0"/>
              <a:t>hardcoded)</a:t>
            </a:r>
            <a:r>
              <a:rPr lang="pt-BR" dirty="0"/>
              <a:t>, esteja em um arquivo JSON ou até mesmo em um pequeno banco de dados SQLite. Mesmo com apenas um aplicativo web, há muito que o .NET Aspire pode me ajudar, e vamos explorar isso.</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.NET Aspire começa a se destacar à medida que sua aplicação cresce. Um cenário comum para os desenvolvedores é construir um backend para o frontend, trabalhando lado a lado. O backend geralmente se comunica com um banco de dados e possui várias APIs que o aplicativo web pode acessar. Há várias funcionalidades do .NET Aspire que esse tipo de aplicação pode aproveitar.</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algum momento, você pode começar a desenvolver um projeto completamente distribuído e nativo da nuvem, com muitas dependências diferentes.</a:t>
            </a:r>
          </a:p>
          <a:p>
            <a:endParaRPr lang="pt-BR" dirty="0"/>
          </a:p>
          <a:p>
            <a:r>
              <a:rPr lang="pt-BR" dirty="0"/>
              <a:t>Em todos esses cenários, seja sua aplicação pequena, como uma única API com front-end e back-end, ou um aplicativo distribuído nativo da nuvem completo, o .NET Aspire é um ótimo caso de uso para você.</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eu gostaria de dizer é que cada aplicação deveria ter o .NET Aspire adicionado a ela, e vou te mostrar o motivo. Ao final desta apresentação e desta demonstração, você ficará impressionado com o aumento da produtividade dos desenvolvedores e com a profundidade dos insights que posso obter sobre minha aplicação.</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Então, o que há no .NET Aspire? Existem várias características que ajudam os desenvolvedores a serem mais produtivos, a construir aplicações distribuídas prontas para produção e observáveis, e a facilitar a implantação em diversos cenários. Vamos explorar cada uma dessas características detalhadamente e integrá-las em nossa aplicação. Muitas pessoas começam com o painel do desenvolvedor porque é o recurso sofisticado que vem diretamente com o .NET Aspire, mas vamos começar por uma área diferente que considero fundamental e que todas as aplicações deveriam integrar hoje.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dar uma olhada no projeto que vamos "Aspireificar" hoje. Este aplicativo é um hub meteorológico que utiliza a API do Serviço Meteorológico Nacional dos Estados Unidos, com uma interface Blazor agradável que permite selecionar uma estação meteorológica.</a:t>
            </a:r>
          </a:p>
          <a:p>
            <a:endParaRPr lang="pt-BR" dirty="0"/>
          </a:p>
          <a:p>
            <a:r>
              <a:rPr lang="pt-BR" dirty="0"/>
              <a:t>Primeiro, vamos clonar o repositório onde você encontrará o código-fonte do aplicativo, esses slides e guias completos que você pode seguir.</a:t>
            </a:r>
          </a:p>
          <a:p>
            <a:endParaRPr lang="pt-BR" dirty="0"/>
          </a:p>
          <a:p>
            <a:r>
              <a:rPr lang="pt-BR" dirty="0"/>
              <a:t>NOTA: Abra este repositório no GitHub e siga os passos necessários de configuração.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exatamente são Padrões Inteligentes (ou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Bem, há várias coisas que todo tipo de aplicação precisa, e elas estão integradas diretamente no .NET SDK ou em pacotes. Se você quiser ir em frente e configurar tudo isso sozinho, pode fazer, e muitas aplicações hoje podem adicionar uma ou duas dessas diferentes áreas, mas com Padrões Inteligentes ou "smart defaults", com um único projeto adicionado à sua solução, você poderá integrar um conjunto de padrões recomendados pela equipe do ASP.NET Core em suas aplicações. Vamos ver o que isso significa.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Primeiro, temos a observabilidade. O OpenTelemetry é um padrão de código aberto que está se tornando a forma padrão de obter métricas detalhadas, rastreamentos de pilha (stack trace) e insights sobre sua aplicação. Com o ASP.NET Core, o OpenTelemetry está profundamente integrado no serviço de logging, bem como nos serviços de métricas e rastreamento fornecidos. Com apenas algumas linhas de código, os padrões de serviço não só configuram isso automaticamente, mas também permitem que você configure exportadores para que possa publicar esses dados em outros lugares.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Esses exportadores permitem que você exporte diretamente para vários serviços diferentes. Eles configurarão o exportador gRPC, que é o que o painel usará mais tarde para visualização, sobre a qual falaremos e veremos em breve. Você também pode configurá-lo para usar a linha de comando ou outros serviços, como o Azure Monitor, para ver sua telemetria em produção. O que é ótimo nisso é que, com apenas algumas linhas de código desses padrões, você estará automaticamente pronto com algumas das melhores métricas e telemetria em apenas alguns segundos.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Existem muitos e ótimos recursos para aprendizado do .NET Aspire disponíveis, e temos um link único para guiá-lo em nossa jornada de aprendizado, incluindo um novo treinamento no Microsoft Learn.</a:t>
            </a:r>
          </a:p>
          <a:p>
            <a:endParaRPr lang="pt-BR" dirty="0"/>
          </a:p>
          <a:p>
            <a:r>
              <a:rPr lang="pt-BR" dirty="0"/>
              <a:t>Hoje, vamos passar pelo workshop do início ao fim, disponível no GitHub, para que você possa acompanhar em casa. Você pode acessar diretamente este repositório no GitHub ou clicar nele a partir do link principal dos recursos para aprendizado que está no topo.</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Quando pensamos em nossas aplicações e em ter conexões de Internet instáveis, queremos que nossas aplicações possam automaticamente tentar novamente caso falhe, por exemplo, ou recuperar conexões perdidas. Com a resiliência padrão configurada por padrão, suas aplicações poderão fazer exatamente isso. Claro, esses são os padrões recomendados, mas você sempre pode ajustá-los para atender às suas necessidades específicas.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 finalmente, nossas verificações de integridade.</a:t>
            </a:r>
          </a:p>
          <a:p>
            <a:pPr marL="0" marR="0">
              <a:spcBef>
                <a:spcPts val="0"/>
              </a:spcBef>
              <a:spcAft>
                <a:spcPts val="0"/>
              </a:spcAft>
            </a:pPr>
            <a:endParaRPr lang="pt-BR" dirty="0"/>
          </a:p>
          <a:p>
            <a:pPr marL="0" marR="0">
              <a:spcBef>
                <a:spcPts val="0"/>
              </a:spcBef>
              <a:spcAft>
                <a:spcPts val="0"/>
              </a:spcAft>
            </a:pPr>
            <a:r>
              <a:rPr lang="pt-BR" dirty="0"/>
              <a:t>Com apenas algumas linhas de código simples, os padrões de serviço configurarão automaticamente sua aplicação com várias verificações de integridade que você pode estender com suas próprias verificações de integridade e, além disso, alguns endpoints que você pode configurar para automação, garantindo que suas aplicações estejam funcionando em produção. Agora, esses padrões de serviço específicos serão ampliados no futuro à medida que começarmos a integrar recursos adicionais em nossa aplicação. Portanto, esse é o nosso conjunto de padrões para as aplicações base, permitindo maior integração à medida que começamos a desenvolver e integrar o .NET Aspire e seus componentes em nossa aplicação mais adiante.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agora vamos primeiro pegar uma aplicação, adicionar os padrões de serviço e configurá-la em uma aplicação que tem um back-end e um front-end para ver o que obtemos.</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Agora, com nossa aplicação configurada com padrões inteligentes e começando a gerar coisas como métricas, rastreamentos e telemetria, a próxima coisa que queremos fazer como desenvolvedores é obter insights sobre nossa aplicação enquanto ela está em execução e também melhorar a capacidade de gerenciamento.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é aí que entra o painel do desenvolvedor. O painel do desenvolvedor para .NET Aspire oferece uma visão geral completa da sua aplicação, incluindo todos os seus projetos e dependências em execução e proporcionando uma visualização profunda de todos os dados do OpenTelemetry, que chegam através do exportador gRPC. O painel é incrível porque é construído 100% com código aberto, usando .NET, Blazor e FluentUI.</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painel do .NET Aspire pode ser executado de várias maneiras. Ele está disponível como um contêiner autônomo que você pode executar localmente em sua máquina. Isso significa que o painel pode ser usado e implantado internamente, para implantações de desenvolvimento ou até mesmo em produção.</a:t>
            </a:r>
          </a:p>
          <a:p>
            <a:endParaRPr lang="pt-BR" dirty="0"/>
          </a:p>
          <a:p>
            <a:r>
              <a:rPr lang="pt-BR" dirty="0"/>
              <a:t>A maioria dos desenvolvedores terá seu primeiro contato usando o projeto .NET Aspire App Host, que orquestrará automaticamente seus projetos e dependências para iniciar e abrir o painel automaticamente. Vamos falar sobre como isso funciona.</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Como mencionei, a orquestração é uma das principais características do .NET Aspire. Mas como isso funciona na prática?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atualmente, se quisermos executar vários serviços ao mesmo tempo e depurá-los, teremos que executar múltiplos comandos ou configurar o VS Code ou Visual Studio para iniciar múltiplos projetos ao mesmo tempo. Além disso, se tivermos outras dependências, como um banco de dados ou outro contêiner, também teremos que iniciá-los automaticamente.</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É aqui que entram o .NET Aspire App Host e a orquestração. Adicionamos um novo projeto à nossa aplicação chamado App Host, que é uma aplicação distribuída que nos permite adicionar dependências de projetos e orquestrar um único arquivo que informa ao .NET Aspire App Host o que iniciar e quais dependências são necessárias. Neste caso, podemos ver que tenho uma aplicação distribuída com dois projetos diferentes: um serviço de API e um front-end web. Nesse caso, não orquestrei nem fiz nada sobre as dependências, apenas estou dizendo "por favor, inicie minha aplicação", que são esses dois serviços que funcionam independentemente.</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2800" dirty="0"/>
              <a:t>O objetivo do .NET é ser uma </a:t>
            </a:r>
            <a:r>
              <a:rPr lang="pt-BR" sz="2800" b="1" dirty="0"/>
              <a:t>plataforma de desenvolvimento unificada</a:t>
            </a:r>
            <a:r>
              <a:rPr lang="pt-BR" sz="2800" dirty="0"/>
              <a:t> que os </a:t>
            </a:r>
            <a:r>
              <a:rPr lang="pt-BR" sz="2800" b="1" dirty="0"/>
              <a:t>desenvolvedores amem</a:t>
            </a:r>
            <a:r>
              <a:rPr lang="pt-BR" sz="2800" dirty="0"/>
              <a:t> e que as </a:t>
            </a:r>
            <a:r>
              <a:rPr lang="pt-BR" sz="2800" b="1" dirty="0"/>
              <a:t>empresas confiem</a:t>
            </a:r>
            <a:r>
              <a:rPr lang="pt-BR" sz="2800" dirty="0"/>
              <a:t>.</a:t>
            </a:r>
          </a:p>
          <a:p>
            <a:endParaRPr lang="pt-BR" sz="2800" dirty="0"/>
          </a:p>
          <a:p>
            <a:r>
              <a:rPr lang="pt-BR" sz="2800" dirty="0"/>
              <a:t>Ele permite que os desenvolvedores construam qualquer tipo de aplicação com um </a:t>
            </a:r>
            <a:r>
              <a:rPr lang="pt-BR" sz="2800" b="1" dirty="0"/>
              <a:t>runtime</a:t>
            </a:r>
            <a:r>
              <a:rPr lang="pt-BR" sz="2800" dirty="0"/>
              <a:t> de primeira classe, </a:t>
            </a:r>
            <a:r>
              <a:rPr lang="pt-BR" sz="2800" b="1" dirty="0"/>
              <a:t>linguagens de programação</a:t>
            </a:r>
            <a:r>
              <a:rPr lang="pt-BR" sz="2800" dirty="0"/>
              <a:t>, </a:t>
            </a:r>
            <a:r>
              <a:rPr lang="pt-BR" sz="2800" b="1" dirty="0"/>
              <a:t>ferramentas</a:t>
            </a:r>
            <a:r>
              <a:rPr lang="pt-BR" sz="2800" dirty="0"/>
              <a:t> de desenvolvimento e um </a:t>
            </a:r>
            <a:r>
              <a:rPr lang="pt-BR" sz="2800" b="1" dirty="0"/>
              <a:t>vasto</a:t>
            </a:r>
            <a:r>
              <a:rPr lang="pt-BR" sz="2800" dirty="0"/>
              <a:t> ecossistema que é alimentado por desenvolvedores incríveis ao redor do mundo.</a:t>
            </a:r>
          </a:p>
          <a:p>
            <a:endParaRPr lang="pt-BR" sz="2800" dirty="0"/>
          </a:p>
          <a:p>
            <a:r>
              <a:rPr lang="pt-BR" sz="2800" dirty="0"/>
              <a:t>Você pode criar qualquer tipo de aplicação para internet, dispositivos m</a:t>
            </a:r>
            <a:r>
              <a:rPr lang="en-US" sz="2800" dirty="0" err="1"/>
              <a:t>óveis</a:t>
            </a:r>
            <a:r>
              <a:rPr lang="pt-BR" sz="2800" dirty="0"/>
              <a:t>, desktop, nuvem e mais, infundindo-as com IA e construindo-as em qualquer sistema operacional, usando uma ampla gama de ferramentas e linhas de comando.</a:t>
            </a: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o que eu obtenho com isso é um novo projeto dentro do Visual Studio ou VS Code que me permite adicionar esses projetos e configurar o arquivo program.cs dentro do IDE. Também vejo que tenho um novo projeto de inicialização do app host e, quando o executo, ele não apenas compilará e executará quaisquer projetos ou dependências no program.cs, mas também iniciará um painel do .NET Aspire que tem uma nova aba chamada "recursos". E esses recursos são definidos especificamente dentro dessa aplicação distribuída. Aqui, podemos ver o serviço de API e o front-end web, e eu posso facilmente clicar para ver logs, detalhes e pontos específicos.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vamos em frente e adicionar a orquestração a esta aplicação.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Embora você possa adicionar manualmente os padrões de serviço inteligentes e configurar a orquestração com o App Host, se você estiver usando o Visual Studio 2022, há um excelente suporte de ferramentas que fará tudo isso automaticamente para você.</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 a orquestração, o app host do .NET Aspire sabe o que iniciar, mas também podemos configurá-lo para que conheça as dependências do projeto e possa permitir que as aplicações se descubram automaticamente, sem que precisemos usar strings codificadas.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 que quero dizer com isso é que, tradicionalmente, usaríamos configurações de conexão (connection strings). Esta é uma prática bastante comum no nosso desenvolvimento para definir um endpoint, neste caso com um endereço específico. E quando implantamos nossa aplicação, atualizaríamos esse endpoint no nosso back-end onde quer que o tenhamos implantado com o endpoint de produção real. E, em nossa aplicação, usaríamos nossa configuração para obter o endpoint específico.</a:t>
            </a:r>
          </a:p>
          <a:p>
            <a:endParaRPr lang="pt-BR" dirty="0"/>
          </a:p>
          <a:p>
            <a:r>
              <a:rPr lang="pt-BR" dirty="0"/>
              <a:t>Como desenvolvedores, precisamos configurar nossa aplicação para configurar nosso back-end e, claro, garantir que estamos sempre adicionando e atualizando essas strings de conexão à medida que desenvolvemos. Seria muito bom se nossas aplicações pudessem se descobrir automaticamente se dependessem umas das outras.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a:p>
            <a:endParaRPr lang="en-US" dirty="0">
              <a:cs typeface="Calibri"/>
            </a:endParaRPr>
          </a:p>
          <a:p>
            <a:r>
              <a:rPr lang="pt-BR" dirty="0">
                <a:cs typeface="Calibri"/>
              </a:rPr>
              <a:t>O que podemos fazer é, em vez de apenas adicionar cada um dos nossos projetos ao construtor da nossa aplicação distribuída, podemos realmente fazer com que os projetos referenciem uns aos outros. Neste caso, quando adiciono um projeto, ele retorna um recurso que posso então adicionar como referência a outros projetos. Assim, nosso front-end web está usando nosso serviço de API. Quero destacar aqui que o serviço de API e o front-end web têm essas strings definidas, que são chaves específicas que podemos usar posteriormente como parte da descoberta de serviços.</a:t>
            </a:r>
          </a:p>
          <a:p>
            <a:endParaRPr lang="pt-BR" dirty="0">
              <a:cs typeface="Calibri"/>
            </a:endParaRPr>
          </a:p>
          <a:p>
            <a:r>
              <a:rPr lang="pt-BR" dirty="0">
                <a:cs typeface="Calibri"/>
              </a:rPr>
              <a:t>Aqui temos nosso serviço ao qual estamos adicionando um cliente HTTP e, neste caso, estamos configurando nosso endereço base para ser tanto HTTPS quanto HTTP. Estamos usando aquela string do serviço de API que a descoberta de serviços do .NET Aspire resolverá automaticamente para nós quando executarmos nossa aplicação.</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Isso não significa que estamos nos livrando das configurações de conexão. Na verdade, uma configuração de conexão é gerada para nós pelo .NET Aspire App Host e é configurada automaticamente quando executamos nossa aplicação. Isso significa que, se tivermos nossas configurações de conexão, ainda podemos defini-las em nosso back-end quando as implantarmos.</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Vamos pegar nossa aplicação que está orquestrada e, em seguida, escrever algumas descobertas de serviço e atualizar nossas configurações de conexão hoje para aproveitar isso.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Não importa que tipo de aplicação você está construindo, cada aplicativo precisa ser observável para obter insights avançados enquanto você está depurando seu aplicativo enquanto ele está em produção. Além disso, eles precisam ser resilientes, o que significa que, independentemente da conectividade com a Internet ou do ambiente, eles precisam estar sempre funcionando, não apenas na parte visual (Frontend), mas também nos bastidores (Backend). Eles também precisam ser escaláveis - seu aplicativo pode servir algumas centenas de pessoas hoje, mas o que acontece quando ele precisa atender dezenas de milhares ou centenas de milhares de usuários? E, finalmente, como desenvolvedores, queremos poder gerenciar facilmente nossas aplicações e implantá-las rapidamente, para que possamos iterar continuamente em nossos aplicativos.</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Como mencionamos anteriormente, hoje nossa aplicação é pequena, mas está usando coisas como um banco de dados. À medida que nossa aplicação cresce, começaremos a integrar mais serviços e dependências adicionais que poderemos querer usar, e é aí que entram os componentes do .NET Aspire.</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Um componente Aspire ou uma lista curada de bibliotecas otimizadas que estão pré-configuradas para integrar facilmente em projetos de app host .NET Aspire e adicionalmente em projetos .NET que estão sendo orquestrados com Aspire. Isso significa coisas como bancos de dados SQL, Cosmos DB, integrações Azure, Redis Cache, mensageria e muito mais, e todos esses estão disponíveis como código aberto e diretamente no NuGet. Além das bibliotecas da Microsoft e para Azure, há ótimas integrações com outros ecossistemas também, como o AWS.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Então, como isso é diferente de apenas adicionar a biblioteca diretamente? Bem, a primeira coisa é que, quando você adiciona o componente ao app host, ele oferece integrações de linha única para integrar facilmente essas bibliotecas. Então, por exemplo, aqui estou não apenas adicionando um banco de dados Postgres, mas também um administrador Postgres. Além disso, estou adicionando o cache Redis e configurando meu back-end e meu front-end para usar automaticamente essas novas dependências, que passarão pela fase de descoberta de serviços.</a:t>
            </a:r>
          </a:p>
          <a:p>
            <a:endParaRPr lang="pt-BR" dirty="0">
              <a:ea typeface="Calibri"/>
              <a:cs typeface="Calibri"/>
            </a:endParaRPr>
          </a:p>
          <a:p>
            <a:r>
              <a:rPr lang="pt-BR" dirty="0">
                <a:ea typeface="Calibri"/>
                <a:cs typeface="Calibri"/>
              </a:rPr>
              <a:t>Agora, quando eu executar minha aplicação, o .NET Aspire automaticamente baixará as imagens de contêiner ou quaisquer outras dependências necessárias e as iniciará automaticamente no Docker ou Podman. Isso economiza muito tempo para os desenvolvedores, permitindo que eles comecem a trabalhar rapidamente em sua máquina local.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ea typeface="Calibri"/>
                <a:cs typeface="Calibri"/>
              </a:rPr>
              <a:t>Além disso, há outro pacote que você pode integrar diretamente em suas aplicações. Se você quiser adicionar cache, por exemplo, no seu back-end ou no seu front-end, pode adicionar o componente de cache de saída (output cache) na sua aplicação Blazor. Foi exatamente isso que fiz: simplesmente adicionei uma linha de código para dizer "adicionar cache de saída Redis" com a mesma chave que configurei anteriormente, para que possa passar pela descoberta de serviços. Esses componentes não apenas adicionam conectividade Redis à sua aplicação, mas também usam padrões inteligentes, como adicionar tentativas de reconexão, verificações de integridade, logs e telemetria adicional que poderemos visualizar no painel.</a:t>
            </a:r>
            <a:endParaRPr lang="en-US" dirty="0">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vamos em frente e adicionar o cache Redis diretamente nesta aplicação.</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Finalmente, chegamos à fase de implantação da aplicação. Como mostrei até agora, o .NET Aspire nos proporciona uma experiência de desenvolvimento de classe mundial e realmente nos ajuda a obter insights profundos sobre nossa aplicação localmente em nossa máquina, mas, em algum momento, precisamos ser capazes de implantá-la.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Então, quais são nossas opções? A primeira coisa é que você pode continuar a implantar sua aplicação diretamente como tem feito até agora. Isso pode significar que você precisará adicionar algumas strings de conexão adicionais ou incluir essas dependências em seu pipeline de implantação. Mas, não importa onde você esteja implantando suas aplicações .NET hoje e quais serviços esteja usando, você pode continuar a implantá-las. Neste caso, eu posso decidir integrar o Azure Redis Cache e continuar a implantar minha aplicação no App Service. Ou eu posso decidir levar isso adiante e usar coisas como aplicativos de contêiner para empacotar ainda mais a aplicação, como usar serviços Kubernetes. Mas, claro, você pode implantar sua aplicação em qualquer lugar.</a:t>
            </a:r>
          </a:p>
          <a:p>
            <a:pPr marL="0" marR="0">
              <a:spcBef>
                <a:spcPts val="0"/>
              </a:spcBef>
              <a:spcAft>
                <a:spcPts val="0"/>
              </a:spcAft>
            </a:pPr>
            <a:endParaRPr lang="pt-BR" dirty="0"/>
          </a:p>
          <a:p>
            <a:pPr marL="0" marR="0">
              <a:spcBef>
                <a:spcPts val="0"/>
              </a:spcBef>
              <a:spcAft>
                <a:spcPts val="0"/>
              </a:spcAft>
            </a:pPr>
            <a:r>
              <a:rPr lang="pt-BR" dirty="0"/>
              <a:t>Além de como você implanta hoje, há integrações profundas para AWS e Azure, como vimos com os componentes, mas também para a linha de comando para ajudar você a colocar seus serviços em funcionamento. E, claro, não seria o Visual Studio sem a opção de publicar com um clique direito. O Visual Studio se integra diretamente ao Azure Developer CLI para oferecer uma espécie de botão fácil para começar a implantar sua aplicação. O Visual Studio no Azure Developer CLI pode pegar sua aplicação, empacotá-la automaticamente em contêineres e publicá-la no Azure Container Apps. Vamos dar uma olhada e ver como isso funciona.</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cs typeface="Calibri"/>
              </a:rPr>
              <a:t>Aqui dentro do Visual Studio, como mencionei, você pode simplesmente clicar com o botão direito e publicar, e, a partir de hoje, você tem a opção de implantar automaticamente em aplicativos de contêiner do Azure. O que está acontecendo aqui é que, quando usamos o app host do .NET Aspire, ele gera um manifesto, e esse manifesto pode ser usado por diferentes ferramentas, como o Azure Developer CLI, para pegar todas as informações sobre minha aplicação e configurar automaticamente, neste caso, os aplicativos de contêiner do Azure e todos os serviços adjacentes. Assim, o Visual Studio cuida de tudo isso para mim automaticamente e eu posso facilmente integrá-lo no meu pipeline de CI e CD.</a:t>
            </a:r>
          </a:p>
          <a:p>
            <a:endParaRPr lang="pt-BR" dirty="0">
              <a:cs typeface="Calibri"/>
            </a:endParaRPr>
          </a:p>
          <a:p>
            <a:r>
              <a:rPr lang="pt-BR" dirty="0">
                <a:cs typeface="Calibri"/>
              </a:rPr>
              <a:t>E, enquanto isso é o modo fácil, especialmente se eu quiser ver minha aplicação rodar rapidamente em um ambiente real, como mencionei anteriormente, o projeto .NET Aspire pode gerar um manifesto que pode ser usado em outras ferramentas, como o Aspir8, uma ferramenta de código aberto que permite levar sua aplicação Aspire e colocá-la em serviços Kubernetes. Mas, com tudo isso dito, essa é apenas uma opção para você e você pode continuar a implantar sua aplicação hoje como sempre fez.</a:t>
            </a:r>
            <a:endParaRPr lang="en-US" dirty="0">
              <a:cs typeface="Calibri"/>
            </a:endParaRP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Essas são as principais funcionalidades do .NET Aspire que agora integramos diretamente a esta aplicação, e estamos prontos para implantar nossa aplicação. Mas há muito mais no .NET Aspire, incluindo integração avançada com ferramentas, templates e muito mais, à medida que você começa a desenvolver sua aplicação.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Dentro do .NET, você tem a capacidade não apenas de construir essas aplicações, mas também de integrar-se a todas essas diferentes partes. Com o .NET 8, a equipe adicionou ainda mais melhorias em todas essas áreas-chave para os desenvolvedores. Isso significa que, ao seu alcance, você pode facilmente integrar diferentes pacotes NuGet e serviços dos frameworks em suas aplicações para torná-las mais observáveis, resilientes, escaláveis e gerenciáveis a longo prazo.</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que é ótimo é que o .NET Aspire torna super fácil começar com os templates que vêm com a carga de trabalho do SDK. Vimos como ele se integra facilmente à nossa experiência de desenvolvimento local, proporcionando insights profundos. Também vimos como é fácil implantar nossa aplicação e orquestrá-la com a topologia em C#.</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Hoje, mostramos como integrar o .NET Aspire em um aplicativo existente e todas as funcionalidades. Mas e se você estiver começando um novo projeto? Vamos dar uma olhada no projeto inicial.</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Outra coisa que quero mencionar rapidamente antes de terminarmos é que você pode integrar outros tipos de aplicações nos sistemas .NET Aspire. Existem duas maneiras específicas de fazer isso. Uma é usar o OpenTelemetry na sua aplicação existente, digamos, JavaScript, e usar o painel Aspire autônomo (standalone). Além disso, você pode integrar aplicações Node.js no app host para executar automaticamente seu front-end Node.js com seus back-ends .NET.</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 quando você fizer isso, verá não apenas a sua API .NET em execução no painel do .NET Aspire, mas também todos os seus outros recursos em execução, que, neste caso, são aplicações Node.js.</a:t>
            </a:r>
            <a:endParaRPr lang="en-US" dirty="0"/>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Essas são as principais funcionalidades do .NET Aspire que agora integramos diretamente a esta aplicação, e estamos prontos para implantar nossa aplicação. Mas há muito mais no .NET Aspire, incluindo </a:t>
            </a:r>
            <a:r>
              <a:rPr lang="pt-BR"/>
              <a:t>integração avançada </a:t>
            </a:r>
            <a:r>
              <a:rPr lang="pt-BR" dirty="0"/>
              <a:t>com templates de ferramentas e muito mais, à medida que você começa a desenvolver sua aplicação.</a:t>
            </a:r>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56</a:t>
            </a:fld>
            <a:endParaRPr lang="en-US"/>
          </a:p>
        </p:txBody>
      </p:sp>
    </p:spTree>
    <p:extLst>
      <p:ext uri="{BB962C8B-B14F-4D97-AF65-F5344CB8AC3E}">
        <p14:creationId xmlns:p14="http://schemas.microsoft.com/office/powerpoint/2010/main" val="389086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Do início ao fim, não importa o tamanho ou a escala da sua aplicação, você pode obter facilmente observabilidade, resiliência, escalabilidade, gerenciabilidade e muito mais ao integrar o .NET Aspire na sua aplicação. Além de tudo isso, os desenvolvedores .NET têm um aumento significativo de produtividade no desenvolvimento diário local.</a:t>
            </a:r>
            <a:endParaRPr lang="en-US" dirty="0"/>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7/10/2024 8:18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pt-BR" dirty="0"/>
              <a:t>Mesmo que muitas dessas funcionalidades sejam incluídas diretamente no SDK e em pacotes adicionais, não significa necessariamente que seja fácil, pois as aplicações se tornam mais complexas à medida que são desenvolvidas. Isso significa que, como desenvolvedores, temos muitas opções para escolher, mas nem sempre temos o conhecimento exato de onde começar devido a essas opções de escolha. Como desenvolvedor .NET, seria ótimo se tivéssemos um caminho pavimentado ou um caminho recomendado para seguir com nossas aplicações.</a:t>
            </a:r>
            <a:endParaRPr lang="en-US" dirty="0"/>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é por isso que a equipe construiu o .NET Aspire: é uma stack pronta para a nuvem para construir aplicações distribuídas observáveis e prontas para produção, ajudando-nos a ser mais produtivos como desenvolvedores durante o desenvolvimento e implantação de nossas aplicações.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o que isso realmente significa? São apenas palavras sofisticadas? Isso é para mim, eu devo usar? Eu preciso converter minha aplicação? Todas as aplicações devem usar?</a:t>
            </a:r>
          </a:p>
          <a:p>
            <a:endParaRPr lang="pt-BR" dirty="0"/>
          </a:p>
          <a:p>
            <a:r>
              <a:rPr lang="pt-BR" dirty="0"/>
              <a:t>A resposta curta é sim, o .NET Aspire é para todas as aplicações, não importa o tamanho. Deixe-me explicar.</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7/10/2024 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pt-BR" dirty="0"/>
              <a:t>Vamos dizer que você está construindo um site, por exemplo, um site de esportes que muitos de nós talvez tenhamos construído ou pelo menos navegado online. Agora, pense no que é necessário para construir essa aplicação, e você pode ter uma equipe pequena ou uma grande equipe trabalhando nesse tipo de aplicativo.</a:t>
            </a:r>
            <a:endParaRPr lang="en-US" dirty="0"/>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err="1">
                <a:ln w="3175">
                  <a:noFill/>
                </a:ln>
                <a:solidFill>
                  <a:srgbClr val="FFFFFF"/>
                </a:solidFill>
                <a:effectLst/>
                <a:uLnTx/>
                <a:uFillTx/>
              </a:rPr>
              <a:t>Introdução</a:t>
            </a:r>
            <a:r>
              <a:rPr kumimoji="0" lang="en-US" sz="3600" b="1" i="0" u="none" strike="noStrike" kern="0" cap="none" spc="0" normalizeH="0" baseline="0" noProof="0" dirty="0">
                <a:ln w="3175">
                  <a:noFill/>
                </a:ln>
                <a:solidFill>
                  <a:srgbClr val="FFFFFF"/>
                </a:solidFill>
                <a:effectLst/>
                <a:uLnTx/>
                <a:uFillTx/>
              </a:rPr>
              <a:t> </a:t>
            </a:r>
            <a:r>
              <a:rPr kumimoji="0" lang="en-US" sz="3600" b="1" i="0" u="none" strike="noStrike" kern="0" cap="none" spc="0" normalizeH="0" baseline="0" noProof="0" dirty="0" err="1">
                <a:ln w="3175">
                  <a:noFill/>
                </a:ln>
                <a:solidFill>
                  <a:srgbClr val="FFFFFF"/>
                </a:solidFill>
                <a:effectLst/>
                <a:uLnTx/>
                <a:uFillTx/>
              </a:rPr>
              <a:t>ao</a:t>
            </a:r>
            <a:endParaRPr kumimoji="0" lang="en-US" sz="3600" b="1" i="0" u="none" strike="noStrike" kern="0" cap="none" spc="0" normalizeH="0" baseline="0" noProof="0" dirty="0">
              <a:ln w="3175">
                <a:noFill/>
              </a:ln>
              <a:solidFill>
                <a:srgbClr val="FFFFFF"/>
              </a:solidFill>
              <a:effectLst/>
              <a:uLnTx/>
              <a:uFillTx/>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835185"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t>
            </a:r>
            <a:r>
              <a:rPr kumimoji="0" lang="en-US" sz="1765" i="0" u="none" strike="noStrike" kern="1200" cap="none" spc="0" normalizeH="0" baseline="0" noProof="0" dirty="0">
                <a:ln>
                  <a:noFill/>
                </a:ln>
                <a:effectLst/>
                <a:uLnTx/>
                <a:uFillTx/>
                <a:latin typeface="Segoe UI Light"/>
                <a:ea typeface="+mn-ea"/>
                <a:cs typeface="Arial"/>
              </a:rPr>
              <a:t>@</a:t>
            </a:r>
            <a:r>
              <a:rPr kumimoji="0" lang="en-US" sz="1765" b="0" i="0" u="none" strike="noStrike" kern="1200" cap="none" spc="0" normalizeH="0" baseline="0" noProof="0" dirty="0">
                <a:ln>
                  <a:noFill/>
                </a:ln>
                <a:effectLst/>
                <a:uLnTx/>
                <a:uFillTx/>
                <a:latin typeface="Segoe UI Light"/>
                <a:ea typeface="+mn-ea"/>
                <a:cs typeface="Arial"/>
              </a:rPr>
              <a:t>Conta do X/Twitter</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/@Canal/Conta do YouTube</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2683363" cy="615553"/>
          </a:xfrm>
          <a:prstGeom prst="rect">
            <a:avLst/>
          </a:prstGeom>
          <a:noFill/>
        </p:spPr>
        <p:txBody>
          <a:bodyPr wrap="none" lIns="0" tIns="0" rIns="0" bIns="0" rtlCol="0">
            <a:spAutoFit/>
          </a:bodyPr>
          <a:lstStyle/>
          <a:p>
            <a:pPr algn="l"/>
            <a:r>
              <a:rPr lang="en-US" sz="2000" b="1" dirty="0"/>
              <a:t>Nome do </a:t>
            </a:r>
            <a:r>
              <a:rPr lang="en-US" sz="2000" b="1" dirty="0" err="1"/>
              <a:t>apresentador</a:t>
            </a:r>
            <a:endParaRPr lang="en-US" sz="2000" b="1" dirty="0"/>
          </a:p>
          <a:p>
            <a:pPr algn="l"/>
            <a:r>
              <a:rPr lang="en-US" sz="2000" dirty="0"/>
              <a:t>Nome da </a:t>
            </a:r>
            <a:r>
              <a:rPr lang="en-US" sz="2000" dirty="0" err="1"/>
              <a:t>empresa</a:t>
            </a:r>
            <a:endParaRPr lang="en-US" sz="2000" dirty="0"/>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081056" y="1941552"/>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2" name="TextBox 1">
            <a:extLst>
              <a:ext uri="{FF2B5EF4-FFF2-40B4-BE49-F238E27FC236}">
                <a16:creationId xmlns:a16="http://schemas.microsoft.com/office/drawing/2014/main" id="{912478AF-3255-4F78-C475-73AE6131F9A3}"/>
              </a:ext>
            </a:extLst>
          </p:cNvPr>
          <p:cNvSpPr txBox="1"/>
          <p:nvPr/>
        </p:nvSpPr>
        <p:spPr>
          <a:xfrm>
            <a:off x="8700860" y="1930126"/>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850354"/>
            <a:ext cx="9246523" cy="5307167"/>
            <a:chOff x="1472739" y="1192058"/>
            <a:chExt cx="9246523" cy="5307167"/>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
        <p:nvSpPr>
          <p:cNvPr id="2" name="TextBox 1">
            <a:extLst>
              <a:ext uri="{FF2B5EF4-FFF2-40B4-BE49-F238E27FC236}">
                <a16:creationId xmlns:a16="http://schemas.microsoft.com/office/drawing/2014/main" id="{D536309D-8A0A-1074-0E0A-1A762585DD35}"/>
              </a:ext>
            </a:extLst>
          </p:cNvPr>
          <p:cNvSpPr txBox="1"/>
          <p:nvPr/>
        </p:nvSpPr>
        <p:spPr>
          <a:xfrm>
            <a:off x="5481739" y="646427"/>
            <a:ext cx="155304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3802DB"/>
                </a:solidFill>
                <a:effectLst/>
                <a:uLnTx/>
                <a:uFillTx/>
                <a:latin typeface="Segoe UI Semibold"/>
              </a:rPr>
              <a:t>Serviços</a:t>
            </a:r>
            <a:r>
              <a:rPr kumimoji="0" lang="en-US" sz="1200" b="1" i="0" u="none" strike="noStrike" kern="0" cap="none" spc="0" normalizeH="0" baseline="0" noProof="0" dirty="0">
                <a:ln>
                  <a:noFill/>
                </a:ln>
                <a:solidFill>
                  <a:srgbClr val="3802DB"/>
                </a:solidFill>
                <a:effectLst/>
                <a:uLnTx/>
                <a:uFillTx/>
                <a:latin typeface="Segoe UI Semibold"/>
              </a:rPr>
              <a:t> </a:t>
            </a:r>
            <a:r>
              <a:rPr kumimoji="0" lang="en-US" sz="1200" b="1" i="0" u="none" strike="noStrike" kern="0" cap="none" spc="0" normalizeH="0" baseline="0" noProof="0" dirty="0" err="1">
                <a:ln>
                  <a:noFill/>
                </a:ln>
                <a:solidFill>
                  <a:srgbClr val="3802DB"/>
                </a:solidFill>
                <a:effectLst/>
                <a:uLnTx/>
                <a:uFillTx/>
                <a:latin typeface="Segoe UI Semibold"/>
              </a:rPr>
              <a:t>em</a:t>
            </a:r>
            <a:r>
              <a:rPr kumimoji="0" lang="en-US" sz="1200" b="1" i="0" u="none" strike="noStrike" kern="0" cap="none" spc="0" normalizeH="0" baseline="0" noProof="0" dirty="0">
                <a:ln>
                  <a:noFill/>
                </a:ln>
                <a:solidFill>
                  <a:srgbClr val="3802DB"/>
                </a:solidFill>
                <a:effectLst/>
                <a:uLnTx/>
                <a:uFillTx/>
                <a:latin typeface="Segoe UI Semibold"/>
              </a:rPr>
              <a:t> Nuvem</a:t>
            </a:r>
          </a:p>
        </p:txBody>
      </p:sp>
      <p:sp>
        <p:nvSpPr>
          <p:cNvPr id="129" name="TextBox 128">
            <a:extLst>
              <a:ext uri="{FF2B5EF4-FFF2-40B4-BE49-F238E27FC236}">
                <a16:creationId xmlns:a16="http://schemas.microsoft.com/office/drawing/2014/main" id="{0A48D142-E624-BC4D-1B9F-0381A1AEEF71}"/>
              </a:ext>
            </a:extLst>
          </p:cNvPr>
          <p:cNvSpPr txBox="1"/>
          <p:nvPr/>
        </p:nvSpPr>
        <p:spPr>
          <a:xfrm>
            <a:off x="1751361" y="1166754"/>
            <a:ext cx="945923" cy="389511"/>
          </a:xfrm>
          <a:prstGeom prst="roundRect">
            <a:avLst/>
          </a:prstGeom>
          <a:ln>
            <a:solidFill>
              <a:srgbClr val="5122E0"/>
            </a:solidFill>
          </a:ln>
        </p:spPr>
        <p:style>
          <a:lnRef idx="2">
            <a:schemeClr val="accent5"/>
          </a:lnRef>
          <a:fillRef idx="1">
            <a:schemeClr val="lt1"/>
          </a:fillRef>
          <a:effectRef idx="0">
            <a:schemeClr val="accent5"/>
          </a:effectRef>
          <a:fontRef idx="minor">
            <a:schemeClr val="dk1"/>
          </a:fontRef>
        </p:style>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802DB"/>
                </a:solidFill>
                <a:effectLst/>
                <a:uLnTx/>
                <a:uFillTx/>
                <a:latin typeface="Segoe UI Semibold"/>
              </a:rPr>
              <a:t>Apps </a:t>
            </a:r>
            <a:r>
              <a:rPr kumimoji="0" lang="en-US" sz="1200" b="1" i="0" u="none" strike="noStrike" kern="0" cap="none" spc="0" normalizeH="0" baseline="0" noProof="0" dirty="0" err="1">
                <a:ln>
                  <a:noFill/>
                </a:ln>
                <a:solidFill>
                  <a:srgbClr val="3802DB"/>
                </a:solidFill>
                <a:effectLst/>
                <a:uLnTx/>
                <a:uFillTx/>
                <a:latin typeface="Segoe UI Semibold"/>
              </a:rPr>
              <a:t>Cliente</a:t>
            </a:r>
            <a:endParaRPr kumimoji="0" lang="en-US" sz="1200" b="1" i="0" u="none" strike="noStrike" kern="0" cap="none" spc="0" normalizeH="0" baseline="0" noProof="0" dirty="0">
              <a:ln>
                <a:noFill/>
              </a:ln>
              <a:solidFill>
                <a:srgbClr val="3802DB"/>
              </a:solidFill>
              <a:effectLst/>
              <a:uLnTx/>
              <a:uFillTx/>
              <a:latin typeface="Segoe UI Semibold"/>
            </a:endParaRPr>
          </a:p>
        </p:txBody>
      </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3.7037E-7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latin typeface="Open Sans"/>
                <a:ea typeface="Open Sans"/>
                <a:cs typeface="Open Sans"/>
              </a:rPr>
              <a:t>Funciona </a:t>
            </a:r>
            <a:r>
              <a:rPr lang="pt-BR" sz="2000">
                <a:latin typeface="Open Sans"/>
                <a:ea typeface="Open Sans"/>
                <a:cs typeface="Open Sans"/>
              </a:rPr>
              <a:t>com QUALQUER </a:t>
            </a:r>
            <a:r>
              <a:rPr lang="pt-BR" sz="2000" dirty="0">
                <a:latin typeface="Open Sans"/>
                <a:ea typeface="Open Sans"/>
                <a:cs typeface="Open Sans"/>
              </a:rPr>
              <a:t>escala de aplicações e cresce junto com você!</a:t>
            </a:r>
            <a:endParaRPr kumimoji="0" lang="en-US" sz="2000" b="1" i="0" u="none" strike="noStrike" kern="0" cap="none" spc="0" normalizeH="0" baseline="0" noProof="0" dirty="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1.11111E-6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pt-BR" dirty="0"/>
              <a:t>Visão geral do aplicativo</a:t>
            </a:r>
            <a:endParaRPr lang="en-US" dirty="0"/>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35773"/>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35773"/>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8324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8324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3072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3072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400" dirty="0"/>
              <a:t>Padrões de Serviço do .NET 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733792" y="3300359"/>
            <a:ext cx="6562608" cy="1530696"/>
            <a:chOff x="1651097" y="3301038"/>
            <a:chExt cx="6562608"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651097" y="3301038"/>
              <a:ext cx="6562608" cy="1530696"/>
              <a:chOff x="1651097" y="3301038"/>
              <a:chExt cx="6562608"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651097" y="4123848"/>
                <a:ext cx="221907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Resiliência</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80281"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Verificações</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de </a:t>
                </a: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Integridade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err="1"/>
              <a:t>Observabilidade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2000" dirty="0"/>
              <a:t>Recursos para aprendizado</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err="1"/>
              <a:t>Repositório</a:t>
            </a:r>
            <a:r>
              <a:rPr lang="en-US" sz="2000" dirty="0"/>
              <a:t> do Workshop</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Resiliência</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Verificações</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de </a:t>
            </a:r>
            <a:r>
              <a:rPr kumimoji="0" lang="en-US" sz="24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Integridade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22652"/>
            <a:ext cx="1051560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Padrões</a:t>
            </a:r>
            <a:r>
              <a:rPr lang="en-US" dirty="0"/>
              <a:t> </a:t>
            </a:r>
            <a:r>
              <a:rPr lang="en-US" dirty="0" err="1"/>
              <a:t>Inteligentes</a:t>
            </a:r>
            <a:endParaRPr lang="en-US" dirty="0"/>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49640"/>
            <a:ext cx="10515600" cy="2852737"/>
          </a:xfrm>
        </p:spPr>
        <p:txBody>
          <a:bodyPr/>
          <a:lstStyle/>
          <a:p>
            <a:r>
              <a:rPr lang="en-US" dirty="0" err="1"/>
              <a:t>Perguntas</a:t>
            </a:r>
            <a:r>
              <a:rPr lang="en-US" dirty="0"/>
              <a:t> e </a:t>
            </a:r>
            <a:r>
              <a:rPr lang="en-US" dirty="0" err="1"/>
              <a:t>Respostas</a:t>
            </a:r>
            <a:r>
              <a:rPr lang="en-US" dirty="0"/>
              <a:t> (Q&amp;A)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Padrões</a:t>
            </a:r>
            <a:r>
              <a:rPr lang="en-US" dirty="0"/>
              <a:t> </a:t>
            </a:r>
            <a:r>
              <a:rPr lang="en-US" dirty="0" err="1"/>
              <a:t>Inteligentes</a:t>
            </a:r>
            <a:endParaRPr lang="en-US" dirty="0"/>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Métricas</a:t>
                </a:r>
                <a:endParaRPr lang="en-US" sz="1600" dirty="0">
                  <a:latin typeface="Open Sans SemiBold"/>
                  <a:ea typeface="Open Sans SemiBold"/>
                  <a:cs typeface="Open Sans SemiBold"/>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Open Sans SemiBold"/>
                    <a:ea typeface="Open Sans SemiBold"/>
                    <a:cs typeface="Open Sans SemiBold"/>
                  </a:rPr>
                  <a:t>Logs </a:t>
                </a:r>
                <a:r>
                  <a:rPr lang="en-US" sz="1600" dirty="0" err="1">
                    <a:latin typeface="Open Sans SemiBold"/>
                    <a:ea typeface="Open Sans SemiBold"/>
                    <a:cs typeface="Open Sans SemiBold"/>
                  </a:rPr>
                  <a:t>estruturados</a:t>
                </a:r>
                <a:endParaRPr lang="en-US" sz="1600" dirty="0">
                  <a:latin typeface="Open Sans SemiBold"/>
                  <a:ea typeface="Open Sans SemiBold"/>
                  <a:cs typeface="Open Sans SemiBold"/>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Dependências</a:t>
                </a:r>
                <a:endParaRPr lang="en-US" sz="1600" dirty="0">
                  <a:latin typeface="Open Sans SemiBold"/>
                  <a:ea typeface="Open Sans SemiBold"/>
                  <a:cs typeface="Open Sans SemiBold"/>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586740" cy="492508"/>
              <a:chOff x="1129818" y="4468732"/>
              <a:chExt cx="2586740"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68732"/>
                <a:ext cx="1996313"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err="1">
                    <a:latin typeface="Open Sans SemiBold"/>
                    <a:ea typeface="Open Sans SemiBold"/>
                    <a:cs typeface="Open Sans SemiBold"/>
                  </a:rPr>
                  <a:t>Rastreamentos</a:t>
                </a:r>
                <a:r>
                  <a:rPr lang="en-US" sz="1600" dirty="0">
                    <a:latin typeface="Open Sans SemiBold"/>
                    <a:ea typeface="Open Sans SemiBold"/>
                    <a:cs typeface="Open Sans SemiBold"/>
                  </a:rPr>
                  <a:t> </a:t>
                </a:r>
                <a:r>
                  <a:rPr lang="en-US" sz="1600" dirty="0" err="1">
                    <a:latin typeface="Open Sans SemiBold"/>
                    <a:ea typeface="Open Sans SemiBold"/>
                    <a:cs typeface="Open Sans SemiBold"/>
                  </a:rPr>
                  <a:t>distribuídos</a:t>
                </a:r>
                <a:endParaRPr lang="en-US" sz="1600" dirty="0">
                  <a:latin typeface="Open Sans SemiBold"/>
                  <a:ea typeface="Open Sans SemiBold"/>
                  <a:cs typeface="Open Sans SemiBold"/>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Painel</a:t>
            </a:r>
            <a:r>
              <a:rPr lang="en-US" sz="2000" dirty="0">
                <a:solidFill>
                  <a:schemeClr val="bg1"/>
                </a:solidFill>
                <a:latin typeface="Open Sans SemiBold"/>
                <a:ea typeface="Open Sans SemiBold"/>
                <a:cs typeface="Open Sans SemiBold"/>
              </a:rPr>
              <a:t> do </a:t>
            </a:r>
            <a:r>
              <a:rPr lang="en-US" sz="2000" dirty="0" err="1">
                <a:solidFill>
                  <a:schemeClr val="bg1"/>
                </a:solidFill>
                <a:latin typeface="Open Sans SemiBold"/>
                <a:ea typeface="Open Sans SemiBold"/>
                <a:cs typeface="Open Sans SemiBold"/>
              </a:rPr>
              <a:t>Desenvolvedor</a:t>
            </a:r>
            <a:endParaRPr lang="en-US" sz="1800" dirty="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6 L 1.66667E-6 1.11111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pt-BR" dirty="0"/>
              <a:t>Integrando o Painel do Desenvolvedor</a:t>
            </a:r>
            <a:endParaRPr lang="en-US" dirty="0"/>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Independente (Standalone)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Antes</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Orquestração</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Ferramentas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Sistema </a:t>
                  </a: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operacional</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err="1">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Ecossistema</a:t>
                  </a:r>
                  <a:endParaRPr kumimoji="0" lang="en-US" sz="1300" b="0" i="0" u="none" strike="noStrike" kern="0" cap="none" spc="0" normalizeH="0" baseline="0" noProof="0" dirty="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8016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err="1">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Componentes</a:t>
                  </a: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a:t>
                  </a:r>
                  <a:r>
                    <a:rPr kumimoji="0" lang="en-US" sz="1000" b="1" i="0" u="none" strike="noStrike" kern="0" cap="none" spc="0" normalizeH="0" baseline="0" noProof="0" dirty="0" err="1">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ferra</a:t>
                  </a:r>
                  <a:r>
                    <a:rPr lang="en-US" sz="1000" b="1" kern="0" dirty="0" err="1">
                      <a:solidFill>
                        <a:srgbClr val="333333"/>
                      </a:solidFill>
                      <a:latin typeface="Segoe UI Semibold" panose="020B0702040204020203" pitchFamily="34" charset="0"/>
                      <a:ea typeface="Open Sans" panose="020B0606030504020204" pitchFamily="34" charset="0"/>
                      <a:cs typeface="Segoe UI Semibold" panose="020B0702040204020203" pitchFamily="34" charset="0"/>
                    </a:rPr>
                    <a:t>mentas</a:t>
                  </a: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a:t>
                  </a:r>
                  <a:r>
                    <a:rPr lang="en-US" sz="1000" b="1" kern="0" dirty="0" err="1">
                      <a:solidFill>
                        <a:srgbClr val="333333"/>
                      </a:solidFill>
                      <a:latin typeface="Segoe UI Semibold" panose="020B0702040204020203" pitchFamily="34" charset="0"/>
                      <a:ea typeface="Open Sans" panose="020B0606030504020204" pitchFamily="34" charset="0"/>
                      <a:cs typeface="Segoe UI Semibold" panose="020B0702040204020203" pitchFamily="34" charset="0"/>
                    </a:rPr>
                    <a:t>bibliotecas</a:t>
                  </a:r>
                  <a:endPar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endParaRP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Internet</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01258"/>
            <a:ext cx="1206947" cy="3600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Dispositivos</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Móveis</a:t>
            </a:r>
            <a:endPar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Jogos</a:t>
            </a:r>
            <a:endPar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3600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Internet das </a:t>
            </a: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coisas</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3600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err="1">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Inteligência</a:t>
            </a: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 Artificial (IA)</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Nuvem</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1159462"/>
          </a:xfrm>
        </p:spPr>
        <p:txBody>
          <a:bodyPr>
            <a:noAutofit/>
          </a:bodyPr>
          <a:lstStyle/>
          <a:p>
            <a:r>
              <a:rPr lang="pt-BR" dirty="0"/>
              <a:t>Construa qualquer coisa com uma plataforma unificada</a:t>
            </a:r>
            <a:endParaRPr lang="en-US" dirty="0"/>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err="1"/>
              <a:t>Depois</a:t>
            </a:r>
            <a:endParaRPr lang="en-US" dirty="0"/>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36726"/>
            <a:ext cx="1051560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Orquestração</a:t>
            </a:r>
            <a:endParaRPr lang="en-US" dirty="0"/>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55309"/>
            <a:ext cx="10515600" cy="2852737"/>
          </a:xfrm>
        </p:spPr>
        <p:txBody>
          <a:bodyPr/>
          <a:lstStyle/>
          <a:p>
            <a:r>
              <a:rPr lang="pt-BR" dirty="0"/>
              <a:t>Perguntas e Respostas (Q&amp;A)</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Orquestração</a:t>
            </a:r>
            <a:endParaRPr lang="en-US" dirty="0"/>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a:xfrm>
            <a:off x="838200" y="365125"/>
            <a:ext cx="11136086" cy="1325563"/>
          </a:xfrm>
        </p:spPr>
        <p:txBody>
          <a:bodyPr/>
          <a:lstStyle/>
          <a:p>
            <a:r>
              <a:rPr lang="pt-BR" dirty="0"/>
              <a:t>Ferramentas do Visual Studio para o .NET Aspire</a:t>
            </a:r>
            <a:endParaRPr lang="en-US" dirty="0"/>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Antes</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err="1">
                <a:solidFill>
                  <a:schemeClr val="bg1"/>
                </a:solidFill>
              </a:rPr>
              <a:t>Identificação</a:t>
            </a:r>
            <a:r>
              <a:rPr lang="en-US" sz="2699" dirty="0">
                <a:solidFill>
                  <a:schemeClr val="bg1"/>
                </a:solidFill>
              </a:rPr>
              <a:t> de </a:t>
            </a:r>
            <a:r>
              <a:rPr lang="en-US" sz="2699" dirty="0" err="1">
                <a:solidFill>
                  <a:schemeClr val="bg1"/>
                </a:solidFill>
              </a:rPr>
              <a:t>Serviços</a:t>
            </a:r>
            <a:endParaRPr lang="en-US" sz="2699" dirty="0">
              <a:solidFill>
                <a:schemeClr val="bg1"/>
              </a:solidFill>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pt-BR" dirty="0"/>
              <a:t>Ainda existem strings de conexão</a:t>
            </a:r>
            <a:r>
              <a:rPr lang="en-US" dirty="0"/>
              <a:t>😀</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55309"/>
            <a:ext cx="1051560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Identificação</a:t>
            </a:r>
            <a:r>
              <a:rPr lang="en-US" dirty="0"/>
              <a:t> de </a:t>
            </a:r>
            <a:r>
              <a:rPr lang="en-US" dirty="0" err="1"/>
              <a:t>Serviços</a:t>
            </a:r>
            <a:endParaRPr lang="en-US" dirty="0"/>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00880"/>
            <a:ext cx="10515600" cy="2852737"/>
          </a:xfrm>
        </p:spPr>
        <p:txBody>
          <a:bodyPr/>
          <a:lstStyle/>
          <a:p>
            <a:r>
              <a:rPr lang="pt-BR" dirty="0"/>
              <a:t>Perguntas e Respostas (Q&amp;A)</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Identificação</a:t>
            </a:r>
            <a:r>
              <a:rPr lang="en-US" dirty="0"/>
              <a:t> de </a:t>
            </a:r>
            <a:r>
              <a:rPr lang="en-US" dirty="0" err="1"/>
              <a:t>Serviços</a:t>
            </a:r>
            <a:endParaRPr lang="en-US" dirty="0"/>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98368" y="3301038"/>
              <a:ext cx="9018427" cy="1222920"/>
              <a:chOff x="1598368" y="3301038"/>
              <a:chExt cx="9018427"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01664" y="3301038"/>
                <a:ext cx="557929" cy="548695"/>
                <a:chOff x="2289363" y="2756054"/>
                <a:chExt cx="585580"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289363"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9938"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849853"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74848"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598368" y="4123848"/>
                <a:ext cx="2235836"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Observabilidade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220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Resiliência</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134433" y="4123848"/>
                <a:ext cx="1979504"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Escalabilidade</a:t>
                </a:r>
                <a:r>
                  <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273146" y="4123848"/>
                <a:ext cx="2343649"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err="1">
                    <a:ln w="3175">
                      <a:noFill/>
                    </a:ln>
                    <a:solidFill>
                      <a:srgbClr val="3A20A0"/>
                    </a:solidFill>
                    <a:effectLst/>
                    <a:uLnTx/>
                    <a:uFillTx/>
                    <a:latin typeface="Open Sans SemiBold"/>
                    <a:ea typeface="Open Sans SemiBold"/>
                    <a:cs typeface="Open Sans SemiBold"/>
                  </a:rPr>
                  <a:t>Gerenciabilidade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a:t>Toda </a:t>
            </a:r>
            <a:r>
              <a:rPr lang="en-US" sz="2400" dirty="0" err="1"/>
              <a:t>aplicação</a:t>
            </a:r>
            <a:r>
              <a:rPr lang="en-US" sz="2400" dirty="0"/>
              <a:t> </a:t>
            </a:r>
            <a:r>
              <a:rPr lang="en-US" sz="2400" dirty="0" err="1"/>
              <a:t>precisa</a:t>
            </a:r>
            <a:r>
              <a:rPr lang="en-US" sz="2400" dirty="0"/>
              <a:t> de: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Implantação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err="1">
                <a:solidFill>
                  <a:schemeClr val="bg1"/>
                </a:solidFill>
              </a:rPr>
              <a:t>Componentes</a:t>
            </a:r>
            <a:endParaRPr lang="en-US" sz="2699" dirty="0">
              <a:solidFill>
                <a:schemeClr val="bg1"/>
              </a:solidFill>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Orquestração</a:t>
            </a:r>
            <a:r>
              <a:rPr lang="en-US" sz="2000" dirty="0">
                <a:solidFill>
                  <a:schemeClr val="bg1"/>
                </a:solidFill>
                <a:latin typeface="Open Sans SemiBold"/>
                <a:ea typeface="Open Sans SemiBold"/>
                <a:cs typeface="Open Sans SemiBold"/>
              </a:rPr>
              <a:t> de </a:t>
            </a:r>
            <a:r>
              <a:rPr lang="en-US" sz="2000" dirty="0" err="1">
                <a:solidFill>
                  <a:schemeClr val="bg1"/>
                </a:solidFill>
                <a:latin typeface="Open Sans SemiBold"/>
                <a:ea typeface="Open Sans SemiBold"/>
                <a:cs typeface="Open Sans SemiBold"/>
              </a:rPr>
              <a:t>Componentes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Automaticamente irá baixar a imagem do contêiner e iniciá-la no Docker ou Podman!</a:t>
            </a:r>
            <a:endParaRPr lang="en-US" dirty="0"/>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err="1">
                <a:solidFill>
                  <a:schemeClr val="bg1"/>
                </a:solidFill>
                <a:latin typeface="Open Sans SemiBold"/>
                <a:ea typeface="Open Sans SemiBold"/>
                <a:cs typeface="Open Sans SemiBold"/>
              </a:rPr>
              <a:t>Integração</a:t>
            </a:r>
            <a:r>
              <a:rPr lang="en-US" sz="2000" dirty="0">
                <a:solidFill>
                  <a:schemeClr val="bg1"/>
                </a:solidFill>
                <a:latin typeface="Open Sans SemiBold"/>
                <a:ea typeface="Open Sans SemiBold"/>
                <a:cs typeface="Open Sans SemiBold"/>
              </a:rPr>
              <a:t> de </a:t>
            </a:r>
            <a:r>
              <a:rPr lang="en-US" sz="2000" dirty="0" err="1">
                <a:solidFill>
                  <a:schemeClr val="bg1"/>
                </a:solidFill>
                <a:latin typeface="Open Sans SemiBold"/>
                <a:ea typeface="Open Sans SemiBold"/>
                <a:cs typeface="Open Sans SemiBold"/>
              </a:rPr>
              <a:t>Componentes</a:t>
            </a:r>
            <a:endParaRPr lang="en-US" sz="1800" dirty="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t>Configura o serviço com tentativas, verificações de integridade correspondentes, logging e telemetria!!!!</a:t>
            </a:r>
            <a:endParaRPr lang="en-US" dirty="0"/>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22653"/>
            <a:ext cx="1051560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Componentes</a:t>
            </a:r>
            <a:endParaRPr lang="en-US" dirty="0"/>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00881"/>
            <a:ext cx="10515600" cy="2852737"/>
          </a:xfrm>
        </p:spPr>
        <p:txBody>
          <a:bodyPr/>
          <a:lstStyle/>
          <a:p>
            <a:r>
              <a:rPr lang="pt-BR" dirty="0"/>
              <a:t>Perguntas e Respostas (Q&amp;A)</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Componentes</a:t>
            </a:r>
            <a:endParaRPr lang="en-US" dirty="0"/>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64665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Padrões</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Inteligentes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64665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Painel</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do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Desenvolvedor</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Orquestração</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49413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Identificação</a:t>
            </a: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 de </a:t>
            </a: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Serviços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34161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5"/>
            <a:ext cx="7949165" cy="119567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34161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solidFill>
                  <a:schemeClr val="bg1">
                    <a:lumMod val="85000"/>
                  </a:schemeClr>
                </a:solidFill>
                <a:latin typeface="Segoe UI Semibold" panose="020B0502040204020203" pitchFamily="34" charset="0"/>
                <a:cs typeface="Segoe UI Semibold" panose="020B0502040204020203" pitchFamily="34" charset="0"/>
              </a:rPr>
              <a:t>Componentes</a:t>
            </a:r>
            <a:endParaRPr lang="en-US" sz="2200" b="1" kern="0" spc="-75" dirty="0">
              <a:solidFill>
                <a:schemeClr val="bg1">
                  <a:lumMod val="85000"/>
                </a:schemeClr>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Integrações</a:t>
            </a:r>
            <a:r>
              <a:rPr lang="en-US" sz="2400" dirty="0"/>
              <a:t> e </a:t>
            </a:r>
            <a:r>
              <a:rPr lang="en-US" sz="2400" dirty="0" err="1"/>
              <a:t>Implantação</a:t>
            </a:r>
            <a:r>
              <a:rPr lang="en-US" sz="2400" dirty="0"/>
              <a:t> </a:t>
            </a:r>
            <a:r>
              <a:rPr lang="en-US" sz="2400" dirty="0" err="1"/>
              <a:t>Flexíveis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946492" y="4612678"/>
            <a:ext cx="1944667" cy="707886"/>
          </a:xfrm>
          <a:prstGeom prst="rect">
            <a:avLst/>
          </a:prstGeom>
          <a:noFill/>
        </p:spPr>
        <p:txBody>
          <a:bodyPr wrap="square">
            <a:spAutoFit/>
          </a:bodyPr>
          <a:lstStyle/>
          <a:p>
            <a:pPr lvl="0" algn="ctr" defTabSz="914367" fontAlgn="base">
              <a:spcBef>
                <a:spcPct val="0"/>
              </a:spcBef>
              <a:spcAft>
                <a:spcPct val="0"/>
              </a:spcAft>
              <a:defRPr/>
            </a:pPr>
            <a:r>
              <a:rPr lang="pt-BR" sz="2000" kern="0" dirty="0">
                <a:ln w="3175">
                  <a:noFill/>
                </a:ln>
                <a:solidFill>
                  <a:srgbClr val="3A20A0"/>
                </a:solidFill>
                <a:latin typeface="Open Sans SemiBold"/>
                <a:ea typeface="Open Sans SemiBold"/>
                <a:cs typeface="Open Sans SemiBold"/>
              </a:rPr>
              <a:t>Como Você Faz Isso Hoje!</a:t>
            </a:r>
            <a:endParaRPr kumimoji="0" lang="en-US" sz="2000" b="0" i="0" u="none" strike="noStrike" kern="0" cap="none" spc="0" normalizeH="0" baseline="0" noProof="0" dirty="0">
              <a:ln w="3175">
                <a:noFill/>
              </a:ln>
              <a:solidFill>
                <a:srgbClr val="3A20A0"/>
              </a:solidFill>
              <a:effectLst/>
              <a:uLnTx/>
              <a:uFillTx/>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8C9CF4-BE15-6F5B-A8BF-37A845139376}"/>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7" name="TextBox 6">
            <a:extLst>
              <a:ext uri="{FF2B5EF4-FFF2-40B4-BE49-F238E27FC236}">
                <a16:creationId xmlns:a16="http://schemas.microsoft.com/office/drawing/2014/main" id="{197E3347-79CA-DA94-E349-8A8EE00F2902}"/>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E65D22A8-1E2E-72D4-BD85-D8189C282619}"/>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43D9B968-51FF-263D-D26A-D794640B2339}"/>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DAF1121F-1157-8E4A-033C-5821CB2C3422}"/>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FD940AD7-01A3-74C1-F412-245CE7059BBF}"/>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
        <p:nvSpPr>
          <p:cNvPr id="12" name="TextBox 11">
            <a:extLst>
              <a:ext uri="{FF2B5EF4-FFF2-40B4-BE49-F238E27FC236}">
                <a16:creationId xmlns:a16="http://schemas.microsoft.com/office/drawing/2014/main" id="{7B8B5D08-2F4A-4C5F-784A-A78503533DDD}"/>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5AFB7B3C-54C0-3EEC-D50E-78B410A73F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14" name="TextBox 13">
            <a:extLst>
              <a:ext uri="{FF2B5EF4-FFF2-40B4-BE49-F238E27FC236}">
                <a16:creationId xmlns:a16="http://schemas.microsoft.com/office/drawing/2014/main" id="{2ED1A3FA-5E57-472E-D755-F199DA7DBDD7}"/>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0 0.04606 L 0 1.11111E-6 " pathEditMode="relative" rAng="0" ptsTypes="AA">
                                      <p:cBhvr>
                                        <p:cTn id="15" dur="500" fill="hold"/>
                                        <p:tgtEl>
                                          <p:spTgt spid="12"/>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2" grpId="1"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Observabilidade</a:t>
              </a:r>
              <a:endParaRPr lang="en-US" sz="2000" kern="0" dirty="0">
                <a:ln w="3175">
                  <a:noFill/>
                </a:ln>
                <a:solidFill>
                  <a:srgbClr val="3A20A0"/>
                </a:solidFill>
                <a:latin typeface="Open Sans SemiBold"/>
                <a:ea typeface="Open Sans SemiBold"/>
                <a:cs typeface="Open Sans SemiBold"/>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Resiliência</a:t>
              </a:r>
              <a:endParaRPr lang="en-US" sz="2000" kern="0" dirty="0">
                <a:ln w="3175">
                  <a:noFill/>
                </a:ln>
                <a:solidFill>
                  <a:srgbClr val="3A20A0"/>
                </a:solidFill>
                <a:latin typeface="Open Sans SemiBold"/>
                <a:ea typeface="Open Sans SemiBold"/>
                <a:cs typeface="Open Sans SemiBold"/>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Escalabilidade</a:t>
              </a:r>
              <a:r>
                <a:rPr lang="en-US" sz="2000" kern="0" dirty="0">
                  <a:ln w="3175">
                    <a:noFill/>
                  </a:ln>
                  <a:solidFill>
                    <a:srgbClr val="3A20A0"/>
                  </a:solidFill>
                  <a:latin typeface="Open Sans SemiBold"/>
                  <a:ea typeface="Open Sans SemiBold"/>
                  <a:cs typeface="Open Sans SemiBold"/>
                </a:rPr>
                <a:t>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Gerenciabilidade</a:t>
              </a:r>
              <a:endParaRPr lang="en-US" sz="2000" kern="0" dirty="0">
                <a:ln w="3175">
                  <a:noFill/>
                </a:ln>
                <a:solidFill>
                  <a:srgbClr val="3A20A0"/>
                </a:solidFill>
                <a:latin typeface="Open Sans SemiBold"/>
                <a:ea typeface="Open Sans SemiBold"/>
                <a:cs typeface="Open Sans SemiBold"/>
              </a:endParaRP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3012266"/>
            <a:chOff x="609600" y="3378215"/>
            <a:chExt cx="2603500" cy="3012266"/>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Métricas</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integradas</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com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dimensões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Integração de Injeção de Dependência para métricas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50204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Melhor</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suporte</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 Logging</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pt-BR" sz="10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(mais rápido, pode fazer serialização de objetos)</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97491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Enriquecimento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47695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Redação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97900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Testes falsos para Logging e Métricas</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pt-BR"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Novos pacotes de resiliência baseados em Polly</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Reconexão</a:t>
              </a: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do </a:t>
              </a: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a:t>
              </a:r>
              <a:r>
                <a:rPr lang="en-US" sz="1000" b="0" dirty="0" err="1">
                  <a:solidFill>
                    <a:srgbClr val="FFFFFF"/>
                  </a:solidFill>
                </a:rPr>
                <a:t>aumento</a:t>
              </a:r>
              <a:r>
                <a:rPr lang="en-US" sz="1000" b="0" dirty="0">
                  <a:solidFill>
                    <a:srgbClr val="FFFFFF"/>
                  </a:solidFill>
                </a:rPr>
                <a:t> de </a:t>
              </a:r>
              <a:r>
                <a:rPr lang="en-US" sz="1000" b="0" dirty="0" err="1">
                  <a:solidFill>
                    <a:srgbClr val="FFFFFF"/>
                  </a:solidFill>
                </a:rPr>
                <a:t>densidade</a:t>
              </a:r>
              <a:r>
                <a:rPr lang="en-US" sz="1000" b="0" dirty="0">
                  <a:solidFill>
                    <a:srgbClr val="FFFFFF"/>
                  </a:solidFill>
                </a:rPr>
                <a:t>)</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Desempenho</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Ubuntu Chiseled</a:t>
              </a:r>
              <a:endParaRPr kumimoji="0" lang="en-US" sz="1100" b="0"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1100" dirty="0">
                <a:solidFill>
                  <a:srgbClr val="FFFFFF"/>
                </a:solidFill>
              </a:rPr>
              <a:t>Suporte a rotação automática de certificados no Kestrel</a:t>
            </a:r>
            <a:endPar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Novidades do .NET 8</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8.33333E-7 0.04606 L -8.33333E-7 2.96296E-6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err="1"/>
              <a:t>Componentes</a:t>
            </a:r>
            <a:endParaRPr lang="en-US" sz="1800" dirty="0"/>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127684" y="4939456"/>
            <a:ext cx="3936631" cy="14892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err="1"/>
              <a:t>Descoberta</a:t>
            </a:r>
            <a:r>
              <a:rPr lang="en-US" sz="1800" dirty="0"/>
              <a:t> de </a:t>
            </a:r>
            <a:r>
              <a:rPr lang="en-US" sz="1800" dirty="0" err="1"/>
              <a:t>serviço</a:t>
            </a:r>
            <a:endParaRPr lang="en-US" sz="1800" dirty="0"/>
          </a:p>
          <a:p>
            <a:pPr marL="0" indent="0" algn="ctr">
              <a:lnSpc>
                <a:spcPct val="100000"/>
              </a:lnSpc>
              <a:buNone/>
            </a:pPr>
            <a:r>
              <a:rPr lang="en-US" sz="1800" dirty="0" err="1"/>
              <a:t>Painel</a:t>
            </a:r>
            <a:r>
              <a:rPr lang="en-US" sz="1800" dirty="0"/>
              <a:t> do </a:t>
            </a:r>
            <a:r>
              <a:rPr lang="en-US" sz="1800" dirty="0" err="1"/>
              <a:t>desenvolvedor</a:t>
            </a:r>
            <a:endParaRPr lang="en-US" sz="1800" dirty="0"/>
          </a:p>
          <a:p>
            <a:pPr marL="0" indent="0" algn="ctr">
              <a:lnSpc>
                <a:spcPct val="100000"/>
              </a:lnSpc>
              <a:buNone/>
            </a:pPr>
            <a:r>
              <a:rPr lang="en-US" sz="1800" dirty="0"/>
              <a:t>Logs, </a:t>
            </a:r>
            <a:r>
              <a:rPr lang="en-US" sz="1800" dirty="0" err="1"/>
              <a:t>métricas</a:t>
            </a:r>
            <a:r>
              <a:rPr lang="en-US" sz="1800" dirty="0"/>
              <a:t>, </a:t>
            </a:r>
            <a:r>
              <a:rPr lang="en-US" sz="1800" dirty="0" err="1"/>
              <a:t>rastreamentos</a:t>
            </a:r>
            <a:r>
              <a:rPr lang="en-US" sz="1800" dirty="0"/>
              <a:t> </a:t>
            </a:r>
            <a:r>
              <a:rPr lang="en-US" sz="1800" dirty="0" err="1"/>
              <a:t>distribuídos</a:t>
            </a:r>
            <a:endParaRPr lang="en-US" sz="1800" dirty="0"/>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275229" y="4939456"/>
            <a:ext cx="3679288"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pt-BR" sz="1800" dirty="0"/>
              <a:t>Execução com um único comando</a:t>
            </a:r>
            <a:endParaRPr lang="en-US" sz="1800" dirty="0"/>
          </a:p>
          <a:p>
            <a:pPr marL="0" indent="0" algn="ctr">
              <a:lnSpc>
                <a:spcPct val="100000"/>
              </a:lnSpc>
              <a:buNone/>
            </a:pPr>
            <a:r>
              <a:rPr lang="pt-BR" sz="1800" dirty="0"/>
              <a:t>Topologia da aplicação em C#</a:t>
            </a:r>
            <a:endParaRPr lang="en-US" sz="1800" dirty="0"/>
          </a:p>
          <a:p>
            <a:pPr marL="0" indent="0" algn="ctr">
              <a:lnSpc>
                <a:spcPct val="100000"/>
              </a:lnSpc>
              <a:buNone/>
            </a:pPr>
            <a:r>
              <a:rPr lang="en-US" sz="1800" dirty="0" err="1"/>
              <a:t>Implantação</a:t>
            </a:r>
            <a:r>
              <a:rPr lang="en-US" sz="1800" dirty="0"/>
              <a:t> </a:t>
            </a:r>
            <a:r>
              <a:rPr lang="en-US" sz="1800" dirty="0" err="1"/>
              <a:t>na</a:t>
            </a:r>
            <a:r>
              <a:rPr lang="en-US" sz="1800" dirty="0"/>
              <a:t> </a:t>
            </a:r>
            <a:r>
              <a:rPr lang="en-US" sz="1800" dirty="0" err="1"/>
              <a:t>nuvem</a:t>
            </a:r>
            <a:endParaRPr lang="en-US" sz="1800" dirty="0"/>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começar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construir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Fácil</a:t>
            </a:r>
            <a:r>
              <a:rPr lang="en-US" sz="2200" b="1" kern="0" spc="-150" dirty="0">
                <a:latin typeface="Segoe UI Semibold" panose="020B0502040204020203" pitchFamily="34" charset="0"/>
                <a:cs typeface="Segoe UI Semibold" panose="020B0502040204020203" pitchFamily="34" charset="0"/>
              </a:rPr>
              <a:t> de </a:t>
            </a:r>
            <a:r>
              <a:rPr lang="en-US" sz="2200" b="1" kern="0" spc="-150" dirty="0" err="1">
                <a:latin typeface="Segoe UI Semibold" panose="020B0502040204020203" pitchFamily="34" charset="0"/>
                <a:cs typeface="Segoe UI Semibold" panose="020B0502040204020203" pitchFamily="34" charset="0"/>
              </a:rPr>
              <a:t>implantar</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633538"/>
            <a:ext cx="1051560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Projeto</a:t>
            </a:r>
            <a:r>
              <a:rPr lang="en-US" dirty="0"/>
              <a:t> </a:t>
            </a:r>
            <a:r>
              <a:rPr lang="en-US" dirty="0" err="1"/>
              <a:t>inicial</a:t>
            </a:r>
            <a:endParaRPr lang="en-US" dirty="0"/>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579110"/>
            <a:ext cx="10515600" cy="2852737"/>
          </a:xfrm>
        </p:spPr>
        <p:txBody>
          <a:bodyPr/>
          <a:lstStyle/>
          <a:p>
            <a:r>
              <a:rPr lang="pt-BR" dirty="0"/>
              <a:t>Perguntas e Respostas (Q&amp;A)</a:t>
            </a:r>
            <a:endParaRPr lang="en-US" dirty="0"/>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a:t>
            </a:r>
            <a:r>
              <a:rPr lang="en-US" dirty="0" err="1"/>
              <a:t>Projeto</a:t>
            </a:r>
            <a:r>
              <a:rPr lang="en-US" dirty="0"/>
              <a:t> </a:t>
            </a:r>
            <a:r>
              <a:rPr lang="en-US" dirty="0" err="1"/>
              <a:t>inicial</a:t>
            </a:r>
            <a:endParaRPr lang="en-US" dirty="0"/>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294050"/>
            <a:ext cx="3233955" cy="121181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err="1">
                <a:latin typeface="Segoe UI Semibold" panose="020B0502040204020203" pitchFamily="34" charset="0"/>
                <a:cs typeface="Segoe UI Semibold" panose="020B0502040204020203" pitchFamily="34" charset="0"/>
              </a:rPr>
              <a:t>Adicione</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em</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qualquer</a:t>
            </a:r>
            <a:r>
              <a:rPr lang="en-US" sz="2200" b="1" kern="0" spc="-150" dirty="0">
                <a:latin typeface="Segoe UI Semibold" panose="020B0502040204020203" pitchFamily="34" charset="0"/>
                <a:cs typeface="Segoe UI Semibold" panose="020B0502040204020203" pitchFamily="34" charset="0"/>
              </a:rPr>
              <a:t> </a:t>
            </a:r>
            <a:r>
              <a:rPr lang="en-US" sz="2200" b="1" kern="0" spc="-150" dirty="0" err="1">
                <a:latin typeface="Segoe UI Semibold" panose="020B0502040204020203" pitchFamily="34" charset="0"/>
                <a:cs typeface="Segoe UI Semibold" panose="020B0502040204020203" pitchFamily="34" charset="0"/>
              </a:rPr>
              <a:t>aplicativo</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1.875E-6 0 L -1.875E-6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lvl="0" algn="ctr">
              <a:defRPr/>
            </a:pPr>
            <a:r>
              <a:rPr lang="en-US" sz="2200" b="1" kern="0" spc="-150" dirty="0">
                <a:latin typeface="Segoe UI Semibold" panose="020B0502040204020203" pitchFamily="34" charset="0"/>
                <a:cs typeface="Segoe UI Semibold" panose="020B0502040204020203" pitchFamily="34" charset="0"/>
              </a:rPr>
              <a:t>.NET Aspire para </a:t>
            </a:r>
            <a:r>
              <a:rPr lang="en-US" sz="2200" b="1" kern="0" spc="-150" dirty="0" err="1">
                <a:latin typeface="Segoe UI Semibold" panose="020B0502040204020203" pitchFamily="34" charset="0"/>
                <a:cs typeface="Segoe UI Semibold" panose="020B0502040204020203" pitchFamily="34" charset="0"/>
              </a:rPr>
              <a:t>todos</a:t>
            </a:r>
            <a:r>
              <a:rPr lang="en-US" sz="2200" b="1" kern="0" spc="-150" dirty="0">
                <a:latin typeface="Segoe UI Semibold" panose="020B0502040204020203" pitchFamily="34" charset="0"/>
                <a:cs typeface="Segoe UI Semibold" panose="020B0502040204020203" pitchFamily="34" charset="0"/>
              </a:rPr>
              <a:t>!</a:t>
            </a:r>
            <a:endParaRPr kumimoji="0" lang="en-US" sz="2200" b="1" u="none" strike="noStrike" kern="0" cap="none" spc="-150" normalizeH="0" baseline="0" noProof="0" dirty="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ED64F-6E8A-0A13-EAF4-5E48C3D0D264}"/>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7" name="TextBox 6">
            <a:extLst>
              <a:ext uri="{FF2B5EF4-FFF2-40B4-BE49-F238E27FC236}">
                <a16:creationId xmlns:a16="http://schemas.microsoft.com/office/drawing/2014/main" id="{2C2AC7DE-BD00-A338-D338-733B12DD1E57}"/>
              </a:ext>
            </a:extLst>
          </p:cNvPr>
          <p:cNvSpPr txBox="1"/>
          <p:nvPr/>
        </p:nvSpPr>
        <p:spPr>
          <a:xfrm>
            <a:off x="2237682" y="3679312"/>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Padrões</a:t>
            </a:r>
            <a:r>
              <a:rPr lang="en-US" sz="2200" b="1" kern="0" spc="-75" dirty="0">
                <a:latin typeface="Segoe UI Semibold" panose="020B0502040204020203" pitchFamily="34" charset="0"/>
                <a:cs typeface="Segoe UI Semibold" panose="020B0502040204020203" pitchFamily="34" charset="0"/>
              </a:rPr>
              <a:t> </a:t>
            </a:r>
            <a:r>
              <a:rPr lang="en-US" sz="2200" b="1" kern="0" spc="-75" dirty="0" err="1">
                <a:latin typeface="Segoe UI Semibold" panose="020B0502040204020203" pitchFamily="34" charset="0"/>
                <a:cs typeface="Segoe UI Semibold" panose="020B0502040204020203" pitchFamily="34" charset="0"/>
              </a:rPr>
              <a:t>Inteligentes</a:t>
            </a:r>
            <a:endParaRPr lang="en-US" sz="2200" b="1" kern="0" spc="-75" dirty="0">
              <a:latin typeface="Segoe UI Semibold" panose="020B0502040204020203" pitchFamily="34" charset="0"/>
              <a:cs typeface="Segoe UI Semibold" panose="020B0502040204020203" pitchFamily="34" charset="0"/>
            </a:endParaRPr>
          </a:p>
        </p:txBody>
      </p:sp>
      <p:sp>
        <p:nvSpPr>
          <p:cNvPr id="8" name="TextBox 7">
            <a:extLst>
              <a:ext uri="{FF2B5EF4-FFF2-40B4-BE49-F238E27FC236}">
                <a16:creationId xmlns:a16="http://schemas.microsoft.com/office/drawing/2014/main" id="{D0F9CB30-D17A-2257-A217-39158AB86F38}"/>
              </a:ext>
            </a:extLst>
          </p:cNvPr>
          <p:cNvSpPr txBox="1"/>
          <p:nvPr/>
        </p:nvSpPr>
        <p:spPr>
          <a:xfrm>
            <a:off x="6287359" y="3679312"/>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Painel</a:t>
            </a:r>
            <a:r>
              <a:rPr lang="en-US" sz="2200" b="1" kern="0" spc="-75" dirty="0">
                <a:latin typeface="Segoe UI Semibold" panose="020B0502040204020203" pitchFamily="34" charset="0"/>
                <a:cs typeface="Segoe UI Semibold" panose="020B0502040204020203" pitchFamily="34" charset="0"/>
              </a:rPr>
              <a:t> do </a:t>
            </a:r>
            <a:r>
              <a:rPr lang="en-US" sz="2200" b="1" kern="0" spc="-75" dirty="0" err="1">
                <a:latin typeface="Segoe UI Semibold" panose="020B0502040204020203" pitchFamily="34" charset="0"/>
                <a:cs typeface="Segoe UI Semibold" panose="020B0502040204020203" pitchFamily="34" charset="0"/>
              </a:rPr>
              <a:t>Desenvolvedor</a:t>
            </a:r>
            <a:endParaRPr lang="en-US" sz="2200" b="1" kern="0" spc="-75" dirty="0">
              <a:latin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638E2E22-EDE5-DC04-328C-FC6116A4F4D5}"/>
              </a:ext>
            </a:extLst>
          </p:cNvPr>
          <p:cNvSpPr txBox="1"/>
          <p:nvPr/>
        </p:nvSpPr>
        <p:spPr>
          <a:xfrm>
            <a:off x="2237682"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Orquestração</a:t>
            </a:r>
            <a:endParaRPr lang="en-US" sz="2200" b="1" kern="0" spc="-75" dirty="0">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F141CDB5-2AE5-8D2E-3F94-FE601B3A695D}"/>
              </a:ext>
            </a:extLst>
          </p:cNvPr>
          <p:cNvSpPr txBox="1"/>
          <p:nvPr/>
        </p:nvSpPr>
        <p:spPr>
          <a:xfrm>
            <a:off x="6287360" y="4526788"/>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Identificação</a:t>
            </a:r>
            <a:r>
              <a:rPr lang="en-US" sz="2200" b="1" kern="0" spc="-75" dirty="0">
                <a:latin typeface="Segoe UI Semibold" panose="020B0502040204020203" pitchFamily="34" charset="0"/>
                <a:cs typeface="Segoe UI Semibold" panose="020B0502040204020203" pitchFamily="34" charset="0"/>
              </a:rPr>
              <a:t> de </a:t>
            </a:r>
            <a:r>
              <a:rPr lang="en-US" sz="2200" b="1" kern="0" spc="-75" dirty="0" err="1">
                <a:latin typeface="Segoe UI Semibold" panose="020B0502040204020203" pitchFamily="34" charset="0"/>
                <a:cs typeface="Segoe UI Semibold" panose="020B0502040204020203" pitchFamily="34" charset="0"/>
              </a:rPr>
              <a:t>Serviços</a:t>
            </a:r>
            <a:endParaRPr lang="en-US" sz="2200" b="1" kern="0" spc="-75" dirty="0">
              <a:latin typeface="Segoe UI Semibold" panose="020B0502040204020203" pitchFamily="34" charset="0"/>
              <a:cs typeface="Segoe UI Semibold" panose="020B0502040204020203" pitchFamily="34" charset="0"/>
            </a:endParaRPr>
          </a:p>
        </p:txBody>
      </p:sp>
      <p:sp>
        <p:nvSpPr>
          <p:cNvPr id="11" name="TextBox 10">
            <a:extLst>
              <a:ext uri="{FF2B5EF4-FFF2-40B4-BE49-F238E27FC236}">
                <a16:creationId xmlns:a16="http://schemas.microsoft.com/office/drawing/2014/main" id="{8A93D0B7-6891-C699-B77F-4BBAEA64E1B9}"/>
              </a:ext>
            </a:extLst>
          </p:cNvPr>
          <p:cNvSpPr txBox="1"/>
          <p:nvPr/>
        </p:nvSpPr>
        <p:spPr>
          <a:xfrm>
            <a:off x="6287360"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Implantação</a:t>
            </a:r>
            <a:endParaRPr lang="en-US" sz="2200" b="1" kern="0" spc="-75" dirty="0">
              <a:latin typeface="Segoe UI Semibold" panose="020B0502040204020203" pitchFamily="34" charset="0"/>
              <a:cs typeface="Segoe UI Semibold" panose="020B0502040204020203" pitchFamily="34" charset="0"/>
            </a:endParaRPr>
          </a:p>
        </p:txBody>
      </p:sp>
      <p:sp>
        <p:nvSpPr>
          <p:cNvPr id="12" name="TextBox 11">
            <a:extLst>
              <a:ext uri="{FF2B5EF4-FFF2-40B4-BE49-F238E27FC236}">
                <a16:creationId xmlns:a16="http://schemas.microsoft.com/office/drawing/2014/main" id="{E06B3B8D-6D6A-9CBF-FFBE-D58753F67629}"/>
              </a:ext>
            </a:extLst>
          </p:cNvPr>
          <p:cNvSpPr txBox="1"/>
          <p:nvPr/>
        </p:nvSpPr>
        <p:spPr>
          <a:xfrm>
            <a:off x="2121417" y="2242054"/>
            <a:ext cx="7949165" cy="119567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pt-BR"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Um conjunto de ferramentas preparado para a nuvem, ideal para construir aplicações distribuídas, monitoráveis e prontas para produção.</a:t>
            </a:r>
            <a:endPar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 name="Picture 12">
            <a:extLst>
              <a:ext uri="{FF2B5EF4-FFF2-40B4-BE49-F238E27FC236}">
                <a16:creationId xmlns:a16="http://schemas.microsoft.com/office/drawing/2014/main" id="{03888834-339B-DD45-A290-537AF0C51A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14" name="TextBox 13">
            <a:extLst>
              <a:ext uri="{FF2B5EF4-FFF2-40B4-BE49-F238E27FC236}">
                <a16:creationId xmlns:a16="http://schemas.microsoft.com/office/drawing/2014/main" id="{BC6A396B-92A0-75F9-7FAA-AB1C083D5260}"/>
              </a:ext>
            </a:extLst>
          </p:cNvPr>
          <p:cNvSpPr txBox="1"/>
          <p:nvPr/>
        </p:nvSpPr>
        <p:spPr>
          <a:xfrm>
            <a:off x="2237682" y="5374264"/>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err="1">
                <a:latin typeface="Segoe UI Semibold" panose="020B0502040204020203" pitchFamily="34" charset="0"/>
                <a:cs typeface="Segoe UI Semibold" panose="020B0502040204020203" pitchFamily="34" charset="0"/>
              </a:rPr>
              <a:t>Componentes</a:t>
            </a:r>
            <a:endParaRPr lang="en-US" sz="2200" b="1" kern="0" spc="-75"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0 0.04606 L 0 1.11111E-6 " pathEditMode="relative" rAng="0" ptsTypes="AA">
                                      <p:cBhvr>
                                        <p:cTn id="15" dur="500" fill="hold"/>
                                        <p:tgtEl>
                                          <p:spTgt spid="12"/>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2" grpId="1"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2000" dirty="0"/>
              <a:t>Recursos para aprendizado</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err="1"/>
              <a:t>Documentação</a:t>
            </a:r>
            <a:endParaRPr lang="en-US" sz="2000" dirty="0"/>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992048" cy="783869"/>
          </a:xfrm>
          <a:prstGeom prst="rect">
            <a:avLst/>
          </a:prstGeom>
          <a:noFill/>
        </p:spPr>
        <p:txBody>
          <a:bodyPr wrap="square" rtlCol="0">
            <a:spAutoFit/>
          </a:bodyPr>
          <a:lstStyle/>
          <a:p>
            <a:pPr marL="0" marR="0" indent="0" algn="l" rtl="0" eaLnBrk="1" fontAlgn="auto" latinLnBrk="0" hangingPunct="1">
              <a:lnSpc>
                <a:spcPct val="130000"/>
              </a:lnSpc>
              <a:spcBef>
                <a:spcPts val="0"/>
              </a:spcBef>
              <a:spcAft>
                <a:spcPts val="0"/>
              </a:spcAft>
            </a:pP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a:t>
            </a:r>
            <a:r>
              <a:rPr lang="en-US" sz="1800" i="0" kern="1200" spc="0" baseline="0" dirty="0">
                <a:ln>
                  <a:noFill/>
                </a:ln>
                <a:solidFill>
                  <a:srgbClr val="000000"/>
                </a:solidFill>
                <a:effectLst/>
                <a:latin typeface="Segoe UI Light" panose="020B0502040204020203" pitchFamily="34" charset="0"/>
                <a:ea typeface="+mn-ea"/>
                <a:cs typeface="Arial" panose="020B0604020202020204" pitchFamily="34" charset="0"/>
              </a:rPr>
              <a:t>@</a:t>
            </a: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Conta do X/Twitter</a:t>
            </a:r>
            <a:endParaRPr lang="en-US" sz="1600" dirty="0">
              <a:effectLst/>
            </a:endParaRPr>
          </a:p>
          <a:p>
            <a:pPr marL="0" marR="0" indent="0" algn="l" rtl="0" eaLnBrk="1" fontAlgn="auto" latinLnBrk="0" hangingPunct="1">
              <a:lnSpc>
                <a:spcPct val="130000"/>
              </a:lnSpc>
              <a:spcBef>
                <a:spcPts val="0"/>
              </a:spcBef>
              <a:spcAft>
                <a:spcPts val="0"/>
              </a:spcAft>
            </a:pPr>
            <a:r>
              <a:rPr lang="en-US" sz="1800" b="0" i="0" kern="1200" spc="0" baseline="0" dirty="0">
                <a:ln>
                  <a:noFill/>
                </a:ln>
                <a:solidFill>
                  <a:srgbClr val="000000"/>
                </a:solidFill>
                <a:effectLst/>
                <a:latin typeface="Segoe UI Light" panose="020B0502040204020203" pitchFamily="34" charset="0"/>
                <a:ea typeface="+mn-ea"/>
                <a:cs typeface="Arial" panose="020B0604020202020204" pitchFamily="34" charset="0"/>
              </a:rPr>
              <a:t>/@Canal/Conta do YouTube</a:t>
            </a:r>
            <a:endParaRPr lang="en-US" sz="1600" dirty="0">
              <a:effectLst/>
            </a:endParaRP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2683363" cy="615553"/>
          </a:xfrm>
          <a:prstGeom prst="rect">
            <a:avLst/>
          </a:prstGeom>
          <a:noFill/>
        </p:spPr>
        <p:txBody>
          <a:bodyPr wrap="none" lIns="0" tIns="0" rIns="0" bIns="0" rtlCol="0">
            <a:spAutoFit/>
          </a:bodyPr>
          <a:lstStyle/>
          <a:p>
            <a:pPr algn="l"/>
            <a:r>
              <a:rPr lang="en-US" sz="2000" b="1" dirty="0"/>
              <a:t>Nome do </a:t>
            </a:r>
            <a:r>
              <a:rPr lang="en-US" sz="2000" b="1" dirty="0" err="1"/>
              <a:t>apresentador</a:t>
            </a:r>
            <a:endParaRPr lang="en-US" sz="2000" b="1" dirty="0"/>
          </a:p>
          <a:p>
            <a:pPr algn="l"/>
            <a:r>
              <a:rPr lang="en-US" sz="2000" dirty="0"/>
              <a:t>Nome da </a:t>
            </a:r>
            <a:r>
              <a:rPr lang="en-US" sz="2000" dirty="0" err="1"/>
              <a:t>empresa</a:t>
            </a:r>
            <a:endParaRPr lang="en-US" sz="2000" dirty="0"/>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Videos </a:t>
            </a:r>
            <a:r>
              <a:rPr lang="en-US" sz="2000" dirty="0" err="1"/>
              <a:t>sobre</a:t>
            </a:r>
            <a:r>
              <a:rPr lang="en-US" sz="2000" dirty="0"/>
              <a:t> .NET Aspire</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Interaja com a equipe no GitHub</a:t>
            </a:r>
            <a:endParaRPr lang="en-US" sz="2000" dirty="0"/>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755202" y="3301038"/>
              <a:ext cx="8679118" cy="1530696"/>
              <a:chOff x="1755202" y="3301038"/>
              <a:chExt cx="8679118" cy="1530696"/>
            </a:xfrm>
          </p:grpSpPr>
          <p:sp>
            <p:nvSpPr>
              <p:cNvPr id="16" name="TextBox 15">
                <a:extLst>
                  <a:ext uri="{FF2B5EF4-FFF2-40B4-BE49-F238E27FC236}">
                    <a16:creationId xmlns:a16="http://schemas.microsoft.com/office/drawing/2014/main" id="{B21865DD-FA5B-E7EE-5E19-D6EE4A341691}"/>
                  </a:ext>
                </a:extLst>
              </p:cNvPr>
              <p:cNvSpPr txBox="1"/>
              <p:nvPr/>
            </p:nvSpPr>
            <p:spPr>
              <a:xfrm>
                <a:off x="1755202" y="4147004"/>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Complexo</a:t>
                </a:r>
                <a:endParaRPr lang="en-US" sz="2000" kern="0" dirty="0">
                  <a:ln w="3175">
                    <a:noFill/>
                  </a:ln>
                  <a:solidFill>
                    <a:srgbClr val="3A20A0"/>
                  </a:solidFill>
                  <a:latin typeface="Open Sans SemiBold"/>
                  <a:ea typeface="Open Sans SemiBold"/>
                  <a:cs typeface="Open Sans SemiBold"/>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15389" y="4123848"/>
                <a:ext cx="2143746"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err="1"/>
                  <a:t>Primeiros</a:t>
                </a:r>
                <a:r>
                  <a:rPr lang="en-US" dirty="0"/>
                  <a:t> </a:t>
                </a:r>
                <a:r>
                  <a:rPr lang="en-US" dirty="0" err="1"/>
                  <a:t>passos</a:t>
                </a:r>
                <a:endParaRPr lang="en-US" dirty="0"/>
              </a:p>
            </p:txBody>
          </p:sp>
          <p:sp>
            <p:nvSpPr>
              <p:cNvPr id="18" name="TextBox 17">
                <a:extLst>
                  <a:ext uri="{FF2B5EF4-FFF2-40B4-BE49-F238E27FC236}">
                    <a16:creationId xmlns:a16="http://schemas.microsoft.com/office/drawing/2014/main" id="{658CEC14-7390-38B6-B00A-0B098C1BF12E}"/>
                  </a:ext>
                </a:extLst>
              </p:cNvPr>
              <p:cNvSpPr txBox="1"/>
              <p:nvPr/>
            </p:nvSpPr>
            <p:spPr>
              <a:xfrm>
                <a:off x="6232867" y="4147004"/>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Opções</a:t>
                </a:r>
                <a:endParaRPr lang="en-US" sz="2000" kern="0" dirty="0">
                  <a:ln w="3175">
                    <a:noFill/>
                  </a:ln>
                  <a:solidFill>
                    <a:srgbClr val="3A20A0"/>
                  </a:solidFill>
                  <a:latin typeface="Open Sans SemiBold"/>
                  <a:ea typeface="Open Sans SemiBold"/>
                  <a:cs typeface="Open Sans SemiBold"/>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707886"/>
              </a:xfrm>
              <a:prstGeom prst="rect">
                <a:avLst/>
              </a:prstGeom>
              <a:noFill/>
            </p:spPr>
            <p:txBody>
              <a:bodyPr wrap="square">
                <a:spAutoFit/>
              </a:bodyPr>
              <a:lstStyle/>
              <a:p>
                <a:pPr lvl="0" algn="ctr" defTabSz="914367" fontAlgn="base">
                  <a:spcBef>
                    <a:spcPct val="0"/>
                  </a:spcBef>
                  <a:spcAft>
                    <a:spcPct val="0"/>
                  </a:spcAft>
                  <a:defRPr/>
                </a:pPr>
                <a:r>
                  <a:rPr lang="en-US" sz="2000" kern="0" dirty="0" err="1">
                    <a:ln w="3175">
                      <a:noFill/>
                    </a:ln>
                    <a:solidFill>
                      <a:srgbClr val="3A20A0"/>
                    </a:solidFill>
                    <a:latin typeface="Open Sans SemiBold"/>
                    <a:ea typeface="Open Sans SemiBold"/>
                    <a:cs typeface="Open Sans SemiBold"/>
                  </a:rPr>
                  <a:t>Caminho</a:t>
                </a:r>
                <a:r>
                  <a:rPr lang="en-US" sz="2000" kern="0" dirty="0">
                    <a:ln w="3175">
                      <a:noFill/>
                    </a:ln>
                    <a:solidFill>
                      <a:srgbClr val="3A20A0"/>
                    </a:solidFill>
                    <a:latin typeface="Open Sans SemiBold"/>
                    <a:ea typeface="Open Sans SemiBold"/>
                    <a:cs typeface="Open Sans SemiBold"/>
                  </a:rPr>
                  <a:t> </a:t>
                </a:r>
                <a:r>
                  <a:rPr lang="en-US" sz="2000" kern="0" dirty="0" err="1">
                    <a:ln w="3175">
                      <a:noFill/>
                    </a:ln>
                    <a:solidFill>
                      <a:srgbClr val="3A20A0"/>
                    </a:solidFill>
                    <a:latin typeface="Open Sans SemiBold"/>
                    <a:ea typeface="Open Sans SemiBold"/>
                    <a:cs typeface="Open Sans SemiBold"/>
                  </a:rPr>
                  <a:t>trilhado</a:t>
                </a:r>
                <a:endParaRPr lang="en-US" sz="2000" kern="0" dirty="0">
                  <a:ln w="3175">
                    <a:noFill/>
                  </a:ln>
                  <a:solidFill>
                    <a:srgbClr val="3A20A0"/>
                  </a:solidFill>
                  <a:latin typeface="Open Sans SemiBold"/>
                  <a:ea typeface="Open Sans SemiBold"/>
                  <a:cs typeface="Open Sans SemiBold"/>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588614" y="3315146"/>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392998" y="3324194"/>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870663" y="3324194"/>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Ainda</a:t>
            </a:r>
            <a:r>
              <a:rPr lang="en-US" sz="2400" dirty="0"/>
              <a:t> </a:t>
            </a:r>
            <a:r>
              <a:rPr lang="en-US" sz="2400" dirty="0" err="1"/>
              <a:t>Não</a:t>
            </a:r>
            <a:r>
              <a:rPr lang="en-US" sz="2400" dirty="0"/>
              <a:t> É </a:t>
            </a:r>
            <a:r>
              <a:rPr lang="en-US" sz="2400" dirty="0" err="1"/>
              <a:t>Fácil</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429000"/>
            <a:ext cx="7950200" cy="1260826"/>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Um conjunto de ferramentas preparado para a nuvem, ideal para construir aplicações distribuídas, monitoráveis e prontas para produção.</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1.85185E-6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pt-BR" sz="2000" dirty="0"/>
              <a:t>O que isso significa? Para quem é? Eu devo usar?</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6319</Words>
  <Application>Microsoft Office PowerPoint</Application>
  <PresentationFormat>Widescreen</PresentationFormat>
  <Paragraphs>543</Paragraphs>
  <Slides>57</Slides>
  <Notes>57</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PowerPoint Presentation</vt:lpstr>
      <vt:lpstr>Construa qualquer coisa com uma plataforma unificada</vt:lpstr>
      <vt:lpstr>PowerPoint Presentation</vt:lpstr>
      <vt:lpstr>Novidades do .NET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Perguntas e Respostas (Q&amp;A)</vt:lpstr>
      <vt:lpstr>PowerPoint Presentation</vt:lpstr>
      <vt:lpstr>PowerPoint Presentation</vt:lpstr>
      <vt:lpstr>Integrando o Painel do Desenvolvedor</vt:lpstr>
      <vt:lpstr>PowerPoint Presentation</vt:lpstr>
      <vt:lpstr>Antes</vt:lpstr>
      <vt:lpstr>PowerPoint Presentation</vt:lpstr>
      <vt:lpstr>Depois</vt:lpstr>
      <vt:lpstr>DEMO</vt:lpstr>
      <vt:lpstr>Perguntas e Respostas (Q&amp;A)</vt:lpstr>
      <vt:lpstr>Ferramentas do Visual Studio para o .NET Aspire</vt:lpstr>
      <vt:lpstr>PowerPoint Presentation</vt:lpstr>
      <vt:lpstr>Antes</vt:lpstr>
      <vt:lpstr>PowerPoint Presentation</vt:lpstr>
      <vt:lpstr>Ainda existem strings de conexão😀</vt:lpstr>
      <vt:lpstr>DEMO</vt:lpstr>
      <vt:lpstr>Perguntas e Respostas (Q&amp;A)</vt:lpstr>
      <vt:lpstr>PowerPoint Presentation</vt:lpstr>
      <vt:lpstr>PowerPoint Presentation</vt:lpstr>
      <vt:lpstr>PowerPoint Presentation</vt:lpstr>
      <vt:lpstr>PowerPoint Presentation</vt:lpstr>
      <vt:lpstr>DEMO</vt:lpstr>
      <vt:lpstr>Perguntas e Respostas (Q&amp;A)</vt:lpstr>
      <vt:lpstr>PowerPoint Presentation</vt:lpstr>
      <vt:lpstr>PowerPoint Presentation</vt:lpstr>
      <vt:lpstr>PowerPoint Presentation</vt:lpstr>
      <vt:lpstr>PowerPoint Presentation</vt:lpstr>
      <vt:lpstr>PowerPoint Presentation</vt:lpstr>
      <vt:lpstr>DEMO</vt:lpstr>
      <vt:lpstr>Perguntas e Respostas (Q&amp;A)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2024-07-10T17:15:54Z</dcterms:modified>
</cp:coreProperties>
</file>